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44" r:id="rId1"/>
  </p:sldMasterIdLst>
  <p:notesMasterIdLst>
    <p:notesMasterId r:id="rId282"/>
  </p:notesMasterIdLst>
  <p:sldIdLst>
    <p:sldId id="256" r:id="rId2"/>
    <p:sldId id="2871" r:id="rId3"/>
    <p:sldId id="1662" r:id="rId4"/>
    <p:sldId id="4294" r:id="rId5"/>
    <p:sldId id="2150" r:id="rId6"/>
    <p:sldId id="3189" r:id="rId7"/>
    <p:sldId id="4289" r:id="rId8"/>
    <p:sldId id="3221" r:id="rId9"/>
    <p:sldId id="3217" r:id="rId10"/>
    <p:sldId id="3218" r:id="rId11"/>
    <p:sldId id="3216" r:id="rId12"/>
    <p:sldId id="3219" r:id="rId13"/>
    <p:sldId id="3222" r:id="rId14"/>
    <p:sldId id="3223" r:id="rId15"/>
    <p:sldId id="3224" r:id="rId16"/>
    <p:sldId id="3220" r:id="rId17"/>
    <p:sldId id="3192" r:id="rId18"/>
    <p:sldId id="2168" r:id="rId19"/>
    <p:sldId id="1431" r:id="rId20"/>
    <p:sldId id="1432" r:id="rId21"/>
    <p:sldId id="1447" r:id="rId22"/>
    <p:sldId id="1444" r:id="rId23"/>
    <p:sldId id="2176" r:id="rId24"/>
    <p:sldId id="2177" r:id="rId25"/>
    <p:sldId id="2178" r:id="rId26"/>
    <p:sldId id="1328" r:id="rId27"/>
    <p:sldId id="3225" r:id="rId28"/>
    <p:sldId id="3226" r:id="rId29"/>
    <p:sldId id="1331" r:id="rId30"/>
    <p:sldId id="2253" r:id="rId31"/>
    <p:sldId id="2254" r:id="rId32"/>
    <p:sldId id="3229" r:id="rId33"/>
    <p:sldId id="3230" r:id="rId34"/>
    <p:sldId id="3227" r:id="rId35"/>
    <p:sldId id="3228" r:id="rId36"/>
    <p:sldId id="1350" r:id="rId37"/>
    <p:sldId id="1352" r:id="rId38"/>
    <p:sldId id="1353" r:id="rId39"/>
    <p:sldId id="1354" r:id="rId40"/>
    <p:sldId id="1425" r:id="rId41"/>
    <p:sldId id="1426" r:id="rId42"/>
    <p:sldId id="2252" r:id="rId43"/>
    <p:sldId id="2246" r:id="rId44"/>
    <p:sldId id="3202" r:id="rId45"/>
    <p:sldId id="3234" r:id="rId46"/>
    <p:sldId id="3235" r:id="rId47"/>
    <p:sldId id="3272" r:id="rId48"/>
    <p:sldId id="3289" r:id="rId49"/>
    <p:sldId id="3290" r:id="rId50"/>
    <p:sldId id="3291" r:id="rId51"/>
    <p:sldId id="2281" r:id="rId52"/>
    <p:sldId id="2283" r:id="rId53"/>
    <p:sldId id="2284" r:id="rId54"/>
    <p:sldId id="2285" r:id="rId55"/>
    <p:sldId id="3236" r:id="rId56"/>
    <p:sldId id="2277" r:id="rId57"/>
    <p:sldId id="2278" r:id="rId58"/>
    <p:sldId id="2317" r:id="rId59"/>
    <p:sldId id="2318" r:id="rId60"/>
    <p:sldId id="2319" r:id="rId61"/>
    <p:sldId id="3270" r:id="rId62"/>
    <p:sldId id="2279" r:id="rId63"/>
    <p:sldId id="3275" r:id="rId64"/>
    <p:sldId id="3276" r:id="rId65"/>
    <p:sldId id="3271" r:id="rId66"/>
    <p:sldId id="2325" r:id="rId67"/>
    <p:sldId id="3280" r:id="rId68"/>
    <p:sldId id="3277" r:id="rId69"/>
    <p:sldId id="3281" r:id="rId70"/>
    <p:sldId id="3283" r:id="rId71"/>
    <p:sldId id="2327" r:id="rId72"/>
    <p:sldId id="2328" r:id="rId73"/>
    <p:sldId id="4224" r:id="rId74"/>
    <p:sldId id="4225" r:id="rId75"/>
    <p:sldId id="4226" r:id="rId76"/>
    <p:sldId id="4227" r:id="rId77"/>
    <p:sldId id="4228" r:id="rId78"/>
    <p:sldId id="4229" r:id="rId79"/>
    <p:sldId id="4230" r:id="rId80"/>
    <p:sldId id="4231" r:id="rId81"/>
    <p:sldId id="4232" r:id="rId82"/>
    <p:sldId id="4233" r:id="rId83"/>
    <p:sldId id="4234" r:id="rId84"/>
    <p:sldId id="4235" r:id="rId85"/>
    <p:sldId id="4236" r:id="rId86"/>
    <p:sldId id="4274" r:id="rId87"/>
    <p:sldId id="4237" r:id="rId88"/>
    <p:sldId id="4238" r:id="rId89"/>
    <p:sldId id="4239" r:id="rId90"/>
    <p:sldId id="4240" r:id="rId91"/>
    <p:sldId id="4241" r:id="rId92"/>
    <p:sldId id="4242" r:id="rId93"/>
    <p:sldId id="4243" r:id="rId94"/>
    <p:sldId id="4244" r:id="rId95"/>
    <p:sldId id="4245" r:id="rId96"/>
    <p:sldId id="4246" r:id="rId97"/>
    <p:sldId id="4247" r:id="rId98"/>
    <p:sldId id="4248" r:id="rId99"/>
    <p:sldId id="4249" r:id="rId100"/>
    <p:sldId id="4250" r:id="rId101"/>
    <p:sldId id="4251" r:id="rId102"/>
    <p:sldId id="4252" r:id="rId103"/>
    <p:sldId id="4253" r:id="rId104"/>
    <p:sldId id="4254" r:id="rId105"/>
    <p:sldId id="4255" r:id="rId106"/>
    <p:sldId id="4256" r:id="rId107"/>
    <p:sldId id="4257" r:id="rId108"/>
    <p:sldId id="4258" r:id="rId109"/>
    <p:sldId id="4259" r:id="rId110"/>
    <p:sldId id="4260" r:id="rId111"/>
    <p:sldId id="4261" r:id="rId112"/>
    <p:sldId id="4262" r:id="rId113"/>
    <p:sldId id="4263" r:id="rId114"/>
    <p:sldId id="4264" r:id="rId115"/>
    <p:sldId id="4265" r:id="rId116"/>
    <p:sldId id="4266" r:id="rId117"/>
    <p:sldId id="4267" r:id="rId118"/>
    <p:sldId id="4268" r:id="rId119"/>
    <p:sldId id="4269" r:id="rId120"/>
    <p:sldId id="4270" r:id="rId121"/>
    <p:sldId id="4271" r:id="rId122"/>
    <p:sldId id="4272" r:id="rId123"/>
    <p:sldId id="4273" r:id="rId124"/>
    <p:sldId id="3420" r:id="rId125"/>
    <p:sldId id="3305" r:id="rId126"/>
    <p:sldId id="4342" r:id="rId127"/>
    <p:sldId id="4343" r:id="rId128"/>
    <p:sldId id="4344" r:id="rId129"/>
    <p:sldId id="4345" r:id="rId130"/>
    <p:sldId id="4346" r:id="rId131"/>
    <p:sldId id="3325" r:id="rId132"/>
    <p:sldId id="3311" r:id="rId133"/>
    <p:sldId id="3310" r:id="rId134"/>
    <p:sldId id="3312" r:id="rId135"/>
    <p:sldId id="3313" r:id="rId136"/>
    <p:sldId id="3314" r:id="rId137"/>
    <p:sldId id="3315" r:id="rId138"/>
    <p:sldId id="3320" r:id="rId139"/>
    <p:sldId id="3316" r:id="rId140"/>
    <p:sldId id="3321" r:id="rId141"/>
    <p:sldId id="3416" r:id="rId142"/>
    <p:sldId id="3417" r:id="rId143"/>
    <p:sldId id="3418" r:id="rId144"/>
    <p:sldId id="3326" r:id="rId145"/>
    <p:sldId id="3318" r:id="rId146"/>
    <p:sldId id="3319" r:id="rId147"/>
    <p:sldId id="3327" r:id="rId148"/>
    <p:sldId id="3322" r:id="rId149"/>
    <p:sldId id="1453" r:id="rId150"/>
    <p:sldId id="1456" r:id="rId151"/>
    <p:sldId id="1458" r:id="rId152"/>
    <p:sldId id="1459" r:id="rId153"/>
    <p:sldId id="1461" r:id="rId154"/>
    <p:sldId id="1463" r:id="rId155"/>
    <p:sldId id="1464" r:id="rId156"/>
    <p:sldId id="1466" r:id="rId157"/>
    <p:sldId id="1467" r:id="rId158"/>
    <p:sldId id="1511" r:id="rId159"/>
    <p:sldId id="3328" r:id="rId160"/>
    <p:sldId id="3324" r:id="rId161"/>
    <p:sldId id="3421" r:id="rId162"/>
    <p:sldId id="3422" r:id="rId163"/>
    <p:sldId id="3423" r:id="rId164"/>
    <p:sldId id="3424" r:id="rId165"/>
    <p:sldId id="3425" r:id="rId166"/>
    <p:sldId id="3426" r:id="rId167"/>
    <p:sldId id="3427" r:id="rId168"/>
    <p:sldId id="3428" r:id="rId169"/>
    <p:sldId id="3442" r:id="rId170"/>
    <p:sldId id="3443" r:id="rId171"/>
    <p:sldId id="3444" r:id="rId172"/>
    <p:sldId id="3449" r:id="rId173"/>
    <p:sldId id="3445" r:id="rId174"/>
    <p:sldId id="3446" r:id="rId175"/>
    <p:sldId id="3447" r:id="rId176"/>
    <p:sldId id="3448" r:id="rId177"/>
    <p:sldId id="3441" r:id="rId178"/>
    <p:sldId id="3432" r:id="rId179"/>
    <p:sldId id="3430" r:id="rId180"/>
    <p:sldId id="3431" r:id="rId181"/>
    <p:sldId id="3433" r:id="rId182"/>
    <p:sldId id="1517" r:id="rId183"/>
    <p:sldId id="4295" r:id="rId184"/>
    <p:sldId id="4296" r:id="rId185"/>
    <p:sldId id="4297" r:id="rId186"/>
    <p:sldId id="4298" r:id="rId187"/>
    <p:sldId id="4347" r:id="rId188"/>
    <p:sldId id="4316" r:id="rId189"/>
    <p:sldId id="4317" r:id="rId190"/>
    <p:sldId id="4300" r:id="rId191"/>
    <p:sldId id="4318" r:id="rId192"/>
    <p:sldId id="4319" r:id="rId193"/>
    <p:sldId id="4299" r:id="rId194"/>
    <p:sldId id="4320" r:id="rId195"/>
    <p:sldId id="4324" r:id="rId196"/>
    <p:sldId id="4321" r:id="rId197"/>
    <p:sldId id="4322" r:id="rId198"/>
    <p:sldId id="4323" r:id="rId199"/>
    <p:sldId id="4302" r:id="rId200"/>
    <p:sldId id="4303" r:id="rId201"/>
    <p:sldId id="4304" r:id="rId202"/>
    <p:sldId id="4326" r:id="rId203"/>
    <p:sldId id="4327" r:id="rId204"/>
    <p:sldId id="4328" r:id="rId205"/>
    <p:sldId id="4329" r:id="rId206"/>
    <p:sldId id="4305" r:id="rId207"/>
    <p:sldId id="4306" r:id="rId208"/>
    <p:sldId id="4330" r:id="rId209"/>
    <p:sldId id="4331" r:id="rId210"/>
    <p:sldId id="4332" r:id="rId211"/>
    <p:sldId id="4333" r:id="rId212"/>
    <p:sldId id="4334" r:id="rId213"/>
    <p:sldId id="4335" r:id="rId214"/>
    <p:sldId id="4338" r:id="rId215"/>
    <p:sldId id="4339" r:id="rId216"/>
    <p:sldId id="4340" r:id="rId217"/>
    <p:sldId id="4307" r:id="rId218"/>
    <p:sldId id="4308" r:id="rId219"/>
    <p:sldId id="4309" r:id="rId220"/>
    <p:sldId id="4336" r:id="rId221"/>
    <p:sldId id="4310" r:id="rId222"/>
    <p:sldId id="4311" r:id="rId223"/>
    <p:sldId id="4312" r:id="rId224"/>
    <p:sldId id="4313" r:id="rId225"/>
    <p:sldId id="4341" r:id="rId226"/>
    <p:sldId id="4314" r:id="rId227"/>
    <p:sldId id="4315" r:id="rId228"/>
    <p:sldId id="1573" r:id="rId229"/>
    <p:sldId id="1574" r:id="rId230"/>
    <p:sldId id="1575" r:id="rId231"/>
    <p:sldId id="1576" r:id="rId232"/>
    <p:sldId id="1577" r:id="rId233"/>
    <p:sldId id="1578" r:id="rId234"/>
    <p:sldId id="1579" r:id="rId235"/>
    <p:sldId id="1580" r:id="rId236"/>
    <p:sldId id="1581" r:id="rId237"/>
    <p:sldId id="1582" r:id="rId238"/>
    <p:sldId id="1583" r:id="rId239"/>
    <p:sldId id="1584" r:id="rId240"/>
    <p:sldId id="1586" r:id="rId241"/>
    <p:sldId id="1588" r:id="rId242"/>
    <p:sldId id="1590" r:id="rId243"/>
    <p:sldId id="1591" r:id="rId244"/>
    <p:sldId id="1592" r:id="rId245"/>
    <p:sldId id="3419" r:id="rId246"/>
    <p:sldId id="1613" r:id="rId247"/>
    <p:sldId id="1614" r:id="rId248"/>
    <p:sldId id="1615" r:id="rId249"/>
    <p:sldId id="1616" r:id="rId250"/>
    <p:sldId id="1617" r:id="rId251"/>
    <p:sldId id="1618" r:id="rId252"/>
    <p:sldId id="1619" r:id="rId253"/>
    <p:sldId id="1620" r:id="rId254"/>
    <p:sldId id="1621" r:id="rId255"/>
    <p:sldId id="1622" r:id="rId256"/>
    <p:sldId id="1623" r:id="rId257"/>
    <p:sldId id="1624" r:id="rId258"/>
    <p:sldId id="4349" r:id="rId259"/>
    <p:sldId id="4350" r:id="rId260"/>
    <p:sldId id="4364" r:id="rId261"/>
    <p:sldId id="4351" r:id="rId262"/>
    <p:sldId id="4352" r:id="rId263"/>
    <p:sldId id="4353" r:id="rId264"/>
    <p:sldId id="4354" r:id="rId265"/>
    <p:sldId id="4355" r:id="rId266"/>
    <p:sldId id="4356" r:id="rId267"/>
    <p:sldId id="4357" r:id="rId268"/>
    <p:sldId id="4358" r:id="rId269"/>
    <p:sldId id="4359" r:id="rId270"/>
    <p:sldId id="4360" r:id="rId271"/>
    <p:sldId id="4365" r:id="rId272"/>
    <p:sldId id="4361" r:id="rId273"/>
    <p:sldId id="4362" r:id="rId274"/>
    <p:sldId id="4363" r:id="rId275"/>
    <p:sldId id="4348" r:id="rId276"/>
    <p:sldId id="1625" r:id="rId277"/>
    <p:sldId id="1626" r:id="rId278"/>
    <p:sldId id="1627" r:id="rId279"/>
    <p:sldId id="1628" r:id="rId280"/>
    <p:sldId id="1629" r:id="rId28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9" autoAdjust="0"/>
    <p:restoredTop sz="50094" autoAdjust="0"/>
  </p:normalViewPr>
  <p:slideViewPr>
    <p:cSldViewPr>
      <p:cViewPr>
        <p:scale>
          <a:sx n="82" d="100"/>
          <a:sy n="82" d="100"/>
        </p:scale>
        <p:origin x="2368" y="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notesMaster" Target="notesMasters/notesMaster1.xml"/><Relationship Id="rId283" Type="http://schemas.openxmlformats.org/officeDocument/2006/relationships/presProps" Target="presProps.xml"/><Relationship Id="rId284" Type="http://schemas.openxmlformats.org/officeDocument/2006/relationships/viewProps" Target="viewProp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theme" Target="theme/theme1.xml"/><Relationship Id="rId28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wmf"/><Relationship Id="rId2" Type="http://schemas.openxmlformats.org/officeDocument/2006/relationships/image" Target="../media/image2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wmf"/><Relationship Id="rId2" Type="http://schemas.openxmlformats.org/officeDocument/2006/relationships/image" Target="../media/image213.wmf"/><Relationship Id="rId3" Type="http://schemas.openxmlformats.org/officeDocument/2006/relationships/image" Target="../media/image2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4" Type="http://schemas.openxmlformats.org/officeDocument/2006/relationships/image" Target="../media/image218.wmf"/><Relationship Id="rId5" Type="http://schemas.openxmlformats.org/officeDocument/2006/relationships/image" Target="../media/image219.wmf"/><Relationship Id="rId1" Type="http://schemas.openxmlformats.org/officeDocument/2006/relationships/image" Target="../media/image215.wmf"/><Relationship Id="rId2" Type="http://schemas.openxmlformats.org/officeDocument/2006/relationships/image" Target="../media/image2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66B2-CAB2-4870-9C81-59BA00272A93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33C-4955-4FFA-9AD9-7D3BB564BFBB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ECC-559B-428B-90B7-DC5DC0D549E0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CC09-C471-46B7-8D66-15A4DEC3BC7C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0472E55-8CE2-4727-997E-DB26852D57AA}" type="datetime1">
              <a:rPr lang="ko-KR" altLang="en-US" smtClean="0"/>
              <a:t>2016. 12. 15.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8975-AAFE-4042-88B4-02C1E6B19C23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D5C9-587A-4855-A5FA-306A892EEE61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762-6E46-4E8C-9DF5-960B61700308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6783-6031-4B24-AC35-63D625C0C085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FF1E-2988-44FE-8BB1-A8763C0BAFC3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272A-6AB8-48D3-AD63-822C578D9287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216AE7D-EDD8-455D-B598-93B7FB474AFD}" type="datetime1">
              <a:rPr lang="ko-KR" altLang="en-US" smtClean="0"/>
              <a:t>2016. 12. 15.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‹#›</a:t>
            </a:r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gif"/><Relationship Id="rId3" Type="http://schemas.openxmlformats.org/officeDocument/2006/relationships/image" Target="../media/image15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gif"/><Relationship Id="rId3" Type="http://schemas.openxmlformats.org/officeDocument/2006/relationships/image" Target="../media/image161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62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4" Type="http://schemas.openxmlformats.org/officeDocument/2006/relationships/image" Target="../media/image16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gi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gi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gif"/><Relationship Id="rId3" Type="http://schemas.openxmlformats.org/officeDocument/2006/relationships/image" Target="../media/image174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gif"/><Relationship Id="rId3" Type="http://schemas.openxmlformats.org/officeDocument/2006/relationships/image" Target="../media/image176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gif"/><Relationship Id="rId3" Type="http://schemas.openxmlformats.org/officeDocument/2006/relationships/image" Target="../media/image180.gi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gi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gi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gif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gif"/><Relationship Id="rId4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gi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gi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gi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09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10.wmf"/><Relationship Id="rId7" Type="http://schemas.openxmlformats.org/officeDocument/2006/relationships/image" Target="../media/image2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12.wmf"/><Relationship Id="rId2" Type="http://schemas.openxmlformats.org/officeDocument/2006/relationships/slideLayout" Target="../slideLayouts/slideLayout2.xml"/><Relationship Id="rId18" Type="http://schemas.openxmlformats.org/officeDocument/2006/relationships/image" Target="../media/image1810.png"/><Relationship Id="rId19" Type="http://schemas.openxmlformats.org/officeDocument/2006/relationships/oleObject" Target="../embeddings/oleObject4.bin"/><Relationship Id="rId20" Type="http://schemas.openxmlformats.org/officeDocument/2006/relationships/image" Target="../media/image213.wmf"/><Relationship Id="rId21" Type="http://schemas.openxmlformats.org/officeDocument/2006/relationships/oleObject" Target="../embeddings/oleObject5.bin"/><Relationship Id="rId22" Type="http://schemas.openxmlformats.org/officeDocument/2006/relationships/image" Target="../media/image214.wmf"/><Relationship Id="rId16" Type="http://schemas.openxmlformats.org/officeDocument/2006/relationships/oleObject" Target="../embeddings/oleObject7.bin"/><Relationship Id="rId17" Type="http://schemas.openxmlformats.org/officeDocument/2006/relationships/image" Target="NULL"/><Relationship Id="rId1" Type="http://schemas.openxmlformats.org/officeDocument/2006/relationships/vmlDrawing" Target="../drawings/vmlDrawing2.vml"/></Relationships>
</file>

<file path=ppt/slides/_rels/slide2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219.wmf"/><Relationship Id="rId15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215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216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217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218.wm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jpeg"/><Relationship Id="rId3" Type="http://schemas.openxmlformats.org/officeDocument/2006/relationships/image" Target="../media/image23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4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jpe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jpe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jpeg"/><Relationship Id="rId3" Type="http://schemas.openxmlformats.org/officeDocument/2006/relationships/image" Target="../media/image235.jpe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jpe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jpe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gif"/><Relationship Id="rId3" Type="http://schemas.openxmlformats.org/officeDocument/2006/relationships/image" Target="../media/image63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941168"/>
            <a:ext cx="7406640" cy="1752600"/>
          </a:xfrm>
        </p:spPr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14348" y="980728"/>
            <a:ext cx="7643866" cy="3672408"/>
          </a:xfrm>
        </p:spPr>
        <p:txBody>
          <a:bodyPr>
            <a:normAutofit fontScale="90000"/>
          </a:bodyPr>
          <a:lstStyle/>
          <a:p>
            <a:r>
              <a:rPr lang="en-US" altLang="ko-KR" sz="8000" dirty="0"/>
              <a:t>Python</a:t>
            </a:r>
            <a:r>
              <a:rPr lang="ko-KR" altLang="en-US" sz="8000" dirty="0"/>
              <a:t> </a:t>
            </a:r>
            <a:r>
              <a:rPr lang="en-US" altLang="ko-KR" sz="8000" dirty="0"/>
              <a:t/>
            </a:r>
            <a:br>
              <a:rPr lang="en-US" altLang="ko-KR" sz="8000" dirty="0"/>
            </a:br>
            <a:r>
              <a:rPr lang="en-US" altLang="ko-KR" dirty="0" err="1"/>
              <a:t>numpy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pandas</a:t>
            </a:r>
            <a:br>
              <a:rPr lang="en-US" altLang="ko-KR" dirty="0"/>
            </a:br>
            <a:r>
              <a:rPr lang="ko-KR" altLang="en-US" sz="8000" dirty="0" smtClean="0"/>
              <a:t>기초</a:t>
            </a:r>
            <a:r>
              <a:rPr lang="en-US" altLang="ko-KR" sz="8000" dirty="0" smtClean="0"/>
              <a:t>-1</a:t>
            </a:r>
            <a:r>
              <a:rPr lang="ko-KR" altLang="en-US" sz="8000" dirty="0" smtClean="0"/>
              <a:t>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배열의 특징</a:t>
            </a:r>
            <a:r>
              <a:rPr lang="en-US" altLang="ko-KR" sz="2800" dirty="0"/>
              <a:t>.  </a:t>
            </a:r>
            <a:r>
              <a:rPr lang="ko-KR" altLang="en-US" sz="2800" dirty="0"/>
              <a:t>차원</a:t>
            </a:r>
            <a:r>
              <a:rPr lang="en-US" altLang="ko-KR" sz="2800" dirty="0"/>
              <a:t>, </a:t>
            </a:r>
            <a:r>
              <a:rPr lang="ko-KR" altLang="en-US" sz="2800" dirty="0"/>
              <a:t>형태</a:t>
            </a:r>
            <a:r>
              <a:rPr lang="en-US" altLang="ko-KR" sz="2800" dirty="0"/>
              <a:t>, </a:t>
            </a:r>
            <a:r>
              <a:rPr lang="ko-KR" altLang="en-US" sz="2800" dirty="0"/>
              <a:t>요소를 가지고 있음</a:t>
            </a:r>
          </a:p>
          <a:p>
            <a:pPr marL="457200" lvl="1" indent="0" fontAlgn="base">
              <a:buNone/>
            </a:pPr>
            <a:r>
              <a:rPr lang="ko-KR" altLang="en-US" sz="2800" dirty="0"/>
              <a:t>생성시 데이터와 타입을 넣으면 </a:t>
            </a:r>
            <a:r>
              <a:rPr lang="en-US" altLang="ko-KR" sz="2800" dirty="0" err="1"/>
              <a:t>ndim</a:t>
            </a:r>
            <a:r>
              <a:rPr lang="en-US" altLang="ko-KR" sz="2800" dirty="0"/>
              <a:t>(</a:t>
            </a:r>
            <a:r>
              <a:rPr lang="ko-KR" altLang="en-US" sz="2800" dirty="0"/>
              <a:t>차원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으로 확인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883701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8" name="직사각형 7"/>
          <p:cNvSpPr/>
          <p:nvPr/>
        </p:nvSpPr>
        <p:spPr>
          <a:xfrm>
            <a:off x="269979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[0,1]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3515882" y="4724541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[0,2]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5536" y="5075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1805" y="4015494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47664" y="4887913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8595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843808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719904" y="4519550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18050"/>
            <a:ext cx="2736304" cy="243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630739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원소가 하나의 타입만 </a:t>
            </a:r>
            <a:r>
              <a:rPr lang="ko-KR" altLang="en-US" dirty="0" err="1" smtClean="0"/>
              <a:t>세팅할</a:t>
            </a:r>
            <a:r>
              <a:rPr lang="ko-KR" altLang="en-US" dirty="0" smtClean="0"/>
              <a:t> 수도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여러 개의 데이터 타입을 구성할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</a:t>
            </a:r>
            <a:r>
              <a:rPr lang="ko-KR" altLang="en-US" dirty="0"/>
              <a:t>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6198" y="305966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two </a:t>
            </a:r>
            <a:r>
              <a:rPr lang="en-US" altLang="ko-KR" dirty="0"/>
              <a:t>field</a:t>
            </a:r>
            <a:endParaRPr lang="ko-KR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57" y="3559511"/>
            <a:ext cx="3657600" cy="252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" y="4000056"/>
            <a:ext cx="2895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099328"/>
            <a:ext cx="33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Structured </a:t>
            </a:r>
            <a:r>
              <a:rPr lang="en-US" altLang="ko-KR" dirty="0" smtClean="0"/>
              <a:t>type :  one </a:t>
            </a:r>
            <a:r>
              <a:rPr lang="en-US" altLang="ko-KR" dirty="0"/>
              <a:t>field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2617"/>
              </p:ext>
            </p:extLst>
          </p:nvPr>
        </p:nvGraphicFramePr>
        <p:xfrm>
          <a:off x="4644008" y="2132856"/>
          <a:ext cx="4050889" cy="3888432"/>
        </p:xfrm>
        <a:graphic>
          <a:graphicData uri="http://schemas.openxmlformats.org/drawingml/2006/table">
            <a:tbl>
              <a:tblPr/>
              <a:tblGrid>
                <a:gridCol w="1296144"/>
                <a:gridCol w="2754745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85467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타입내의 요소들이 구성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kumimoji="0"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kumimoji="0"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names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 field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없으면 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원소들에 대한 모형 크기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Builtin</a:t>
                      </a:r>
                      <a:r>
                        <a:rPr kumimoji="0"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타입이 순서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27622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2996"/>
              </p:ext>
            </p:extLst>
          </p:nvPr>
        </p:nvGraphicFramePr>
        <p:xfrm>
          <a:off x="4211960" y="2348880"/>
          <a:ext cx="4248472" cy="4134781"/>
        </p:xfrm>
        <a:graphic>
          <a:graphicData uri="http://schemas.openxmlformats.org/drawingml/2006/table">
            <a:tbl>
              <a:tblPr/>
              <a:tblGrid>
                <a:gridCol w="1326540"/>
                <a:gridCol w="2921932"/>
              </a:tblGrid>
              <a:tr h="28148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45675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numpy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내의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타입으로 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Array-protocol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타입스트링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표시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&lt;: little-endian</a:t>
                      </a:r>
                      <a:r>
                        <a:rPr lang="ko-KR" altLang="en-US" sz="1200" dirty="0" smtClean="0"/>
                        <a:t>으로 </a:t>
                      </a:r>
                      <a:r>
                        <a:rPr lang="en-US" altLang="ko-KR" sz="1200" dirty="0" smtClean="0"/>
                        <a:t>float</a:t>
                      </a:r>
                      <a:r>
                        <a:rPr lang="en-US" altLang="ko-KR" sz="1200" baseline="0" dirty="0" smtClean="0"/>
                        <a:t> 8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bytes </a:t>
                      </a:r>
                      <a:r>
                        <a:rPr lang="ko-KR" altLang="en-US" sz="1200" baseline="0" dirty="0" smtClean="0"/>
                        <a:t>처리</a:t>
                      </a:r>
                      <a:endParaRPr lang="ko-KR" altLang="en-US" sz="1200" dirty="0" smtClean="0"/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3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isbuiltin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0:structure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array type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</a:t>
                      </a:r>
                      <a:r>
                        <a:rPr kumimoji="0" lang="en-US" altLang="ko-KR" sz="1200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 타입</a:t>
                      </a:r>
                      <a:endParaRPr kumimoji="0" lang="en-US" altLang="ko-KR" sz="1200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</a:t>
                      </a:r>
                      <a:r>
                        <a:rPr kumimoji="0"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정의 타입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79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byteorder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: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: big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 : not applicable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2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타입내의 요소들이 구성 크기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951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isalignedstruct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7" y="2996952"/>
            <a:ext cx="27527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9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- 3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76243"/>
              </p:ext>
            </p:extLst>
          </p:nvPr>
        </p:nvGraphicFramePr>
        <p:xfrm>
          <a:off x="4067944" y="2204864"/>
          <a:ext cx="4194905" cy="4248473"/>
        </p:xfrm>
        <a:graphic>
          <a:graphicData uri="http://schemas.openxmlformats.org/drawingml/2006/table">
            <a:tbl>
              <a:tblPr/>
              <a:tblGrid>
                <a:gridCol w="1296144"/>
                <a:gridCol w="2898761"/>
              </a:tblGrid>
              <a:tr h="3350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041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Array interface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표시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hasobject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rtl="0" eaLnBrk="1" fontAlgn="t" latinLnBrk="1" hangingPunct="1"/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any reference-counted objects in any fields or sub-</a:t>
                      </a:r>
                      <a:r>
                        <a:rPr kumimoji="0" lang="en-US" altLang="ko-KR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dtypes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40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subdtype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/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kumimoji="0" 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item_dtype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shape) if this </a:t>
                      </a:r>
                      <a:r>
                        <a:rPr kumimoji="0" 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kumimoji="0" lang="en-US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</a:t>
                      </a:r>
                      <a:r>
                        <a:rPr kumimoji="0"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sub-array, and None otherwise.</a:t>
                      </a:r>
                    </a:p>
                  </a:txBody>
                  <a:tcPr marL="38100" marR="60960" marT="7620" marB="762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정의된 타입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array-protocol type 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07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isnative</a:t>
                      </a:r>
                      <a:endParaRPr kumimoji="0"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</a:t>
                      </a: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 order </a:t>
                      </a:r>
                      <a:r>
                        <a:rPr kumimoji="0"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사용여부</a:t>
                      </a: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6003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0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261551"/>
              </p:ext>
            </p:extLst>
          </p:nvPr>
        </p:nvGraphicFramePr>
        <p:xfrm>
          <a:off x="4644008" y="2204864"/>
          <a:ext cx="4122897" cy="2988861"/>
        </p:xfrm>
        <a:graphic>
          <a:graphicData uri="http://schemas.openxmlformats.org/drawingml/2006/table">
            <a:tbl>
              <a:tblPr/>
              <a:tblGrid>
                <a:gridCol w="1532537"/>
                <a:gridCol w="2590360"/>
              </a:tblGrid>
              <a:tr h="30662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 smtClean="0">
                          <a:effectLst/>
                        </a:rPr>
                        <a:t>Method 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77349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Interpret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되어진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bit flags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fields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effectLst/>
                        </a:rPr>
                        <a:t>Dtype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정의한 필드들</a:t>
                      </a:r>
                      <a:endParaRPr lang="ko-KR" altLang="en-US" sz="1200" dirty="0" smtClean="0"/>
                    </a:p>
                    <a:p>
                      <a:pPr algn="l" fontAlgn="t"/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6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endParaRPr kumimoji="0"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25336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63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칼럼 </a:t>
            </a:r>
            <a:r>
              <a:rPr lang="ko-KR" altLang="en-US" dirty="0"/>
              <a:t>이름 부여하</a:t>
            </a:r>
            <a:r>
              <a:rPr lang="ko-KR" altLang="en-US" sz="5400" dirty="0"/>
              <a:t>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칼럼별</a:t>
            </a:r>
            <a:r>
              <a:rPr lang="ko-KR" altLang="en-US" dirty="0" smtClean="0"/>
              <a:t> 처리를 위해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이외의 이름을 부여하여 직접 접근하여 처리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내부 원소에 이름 부여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658005"/>
            <a:ext cx="2366933" cy="1728192"/>
            <a:chOff x="3923928" y="3645024"/>
            <a:chExt cx="2366933" cy="1728192"/>
          </a:xfrm>
        </p:grpSpPr>
        <p:sp>
          <p:nvSpPr>
            <p:cNvPr id="4" name="직사각형 3"/>
            <p:cNvSpPr/>
            <p:nvPr/>
          </p:nvSpPr>
          <p:spPr>
            <a:xfrm>
              <a:off x="3923928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6685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8773" y="3645024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3928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06685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98773" y="4221088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23928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6685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98773" y="4797152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664" y="322595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‘x’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48136" y="32229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‘y’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323569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‘z’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1964" y="566124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array[‘x’] </a:t>
            </a:r>
            <a:r>
              <a:rPr lang="ko-KR" altLang="en-US" dirty="0" smtClean="0"/>
              <a:t>로 접근하면  </a:t>
            </a:r>
            <a:r>
              <a:rPr lang="en-US" altLang="ko-KR" dirty="0" smtClean="0"/>
              <a:t>‘x’ </a:t>
            </a:r>
            <a:r>
              <a:rPr lang="ko-KR" altLang="en-US" dirty="0" smtClean="0"/>
              <a:t>칼럼에 대해 전부 접근 가능</a:t>
            </a:r>
            <a:endParaRPr lang="ko-KR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74913"/>
            <a:ext cx="39528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err="1" smtClean="0"/>
              <a:t>정의시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칼럼명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정의하면 칼럼을 명으로 조회가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 </a:t>
            </a:r>
            <a:r>
              <a:rPr lang="en-US" altLang="ko-KR" dirty="0" smtClean="0"/>
              <a:t>: tuple</a:t>
            </a:r>
            <a:endParaRPr lang="ko-KR" altLang="en-US" dirty="0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367240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90" y="3418250"/>
            <a:ext cx="36957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열의 배열을 기준으로 어떻게 내부를 행과 열로 처리하는 지를 이해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23694" y="3673299"/>
            <a:ext cx="2448272" cy="2088232"/>
            <a:chOff x="3295328" y="3356992"/>
            <a:chExt cx="2743200" cy="2743200"/>
          </a:xfrm>
        </p:grpSpPr>
        <p:sp>
          <p:nvSpPr>
            <p:cNvPr id="4" name="직사각형 3"/>
            <p:cNvSpPr/>
            <p:nvPr/>
          </p:nvSpPr>
          <p:spPr>
            <a:xfrm>
              <a:off x="32953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[0,0]</a:t>
              </a:r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2097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[0,1]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4128" y="33569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[0,2]</a:t>
              </a:r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953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[1,0]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97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[1,1]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128" y="42713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[1,2]</a:t>
              </a:r>
              <a:endParaRPr lang="ko-KR" altLang="en-US" sz="10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53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[2,0]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097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[2,1]</a:t>
              </a:r>
              <a:endParaRPr lang="ko-KR" altLang="en-US" sz="10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4128" y="518579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[2,2]</a:t>
              </a:r>
              <a:endParaRPr lang="ko-KR" altLang="en-US" sz="10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1513" y="46371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21798" y="2964252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7657" y="383667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487657" y="454048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7657" y="5260561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8588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3801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9897" y="3468308"/>
            <a:ext cx="40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788024" y="5589240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Index </a:t>
            </a:r>
            <a:r>
              <a:rPr lang="ko-KR" altLang="en-US" sz="1200" dirty="0" smtClean="0"/>
              <a:t>접근 표기법 </a:t>
            </a:r>
            <a:endParaRPr lang="en-US" altLang="ko-KR" sz="1200" dirty="0"/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][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pPr lvl="1"/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열</a:t>
            </a:r>
            <a:r>
              <a:rPr lang="en-US" altLang="ko-KR" sz="1200" dirty="0" smtClean="0"/>
              <a:t>]</a:t>
            </a:r>
          </a:p>
          <a:p>
            <a:r>
              <a:rPr lang="en-US" altLang="ko-KR" sz="1200" dirty="0" smtClean="0"/>
              <a:t>Slice </a:t>
            </a:r>
            <a:r>
              <a:rPr lang="ko-KR" altLang="en-US" sz="1200" dirty="0" smtClean="0"/>
              <a:t>접근 표기법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배열명</a:t>
            </a:r>
            <a:r>
              <a:rPr lang="en-US" altLang="ko-KR" sz="1200" dirty="0" smtClean="0"/>
              <a:t>[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슬라이스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28" y="3333584"/>
            <a:ext cx="2667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dict</a:t>
            </a:r>
            <a:r>
              <a:rPr lang="ko-KR" altLang="en-US" dirty="0" smtClean="0"/>
              <a:t> 내 에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, formats</a:t>
            </a:r>
            <a:r>
              <a:rPr lang="ko-KR" altLang="en-US" dirty="0" smtClean="0"/>
              <a:t>에 타입정의 또는 칼럼명과 타입으로 정의해서 사용가능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5057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float)</a:t>
            </a:r>
            <a:r>
              <a:rPr lang="ko-KR" altLang="en-US" dirty="0" smtClean="0"/>
              <a:t>를 원소로 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배열이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dtype</a:t>
            </a:r>
            <a:r>
              <a:rPr lang="ko-KR" altLang="en-US" dirty="0"/>
              <a:t>에 </a:t>
            </a:r>
            <a:r>
              <a:rPr lang="ko-KR" altLang="en-US" dirty="0" err="1"/>
              <a:t>칼럼명</a:t>
            </a:r>
            <a:r>
              <a:rPr lang="ko-KR" altLang="en-US" dirty="0"/>
              <a:t> 정의 </a:t>
            </a:r>
            <a:r>
              <a:rPr lang="en-US" altLang="ko-KR" dirty="0"/>
              <a:t>: </a:t>
            </a:r>
            <a:r>
              <a:rPr lang="ko-KR" altLang="en-US" dirty="0" smtClean="0"/>
              <a:t>배열처</a:t>
            </a:r>
            <a:r>
              <a:rPr lang="ko-KR" altLang="en-US" dirty="0"/>
              <a:t>리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509440"/>
            <a:ext cx="4924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8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names </a:t>
            </a:r>
            <a:r>
              <a:rPr lang="ko-KR" altLang="en-US" dirty="0" smtClean="0"/>
              <a:t>변수로 칼럼 필드를 조회 및 갱신이 가능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 </a:t>
            </a:r>
            <a:r>
              <a:rPr lang="ko-KR" altLang="en-US" dirty="0" err="1" smtClean="0"/>
              <a:t>필드명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501008"/>
            <a:ext cx="627697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7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칼럼명으로</a:t>
            </a:r>
            <a:r>
              <a:rPr lang="ko-KR" altLang="en-US" dirty="0" smtClean="0"/>
              <a:t> 접근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912"/>
            <a:ext cx="4114800" cy="37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03139" y="4341068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4653136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이름에 해당되는 위치의 모든 값을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출력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03139" y="3573016"/>
            <a:ext cx="1944216" cy="6840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1"/>
            <a:endCxn id="7" idx="3"/>
          </p:cNvCxnSpPr>
          <p:nvPr/>
        </p:nvCxnSpPr>
        <p:spPr>
          <a:xfrm flipH="1">
            <a:off x="2267744" y="4683106"/>
            <a:ext cx="135395" cy="70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48264" y="3328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인덱스를 찾고 </a:t>
            </a:r>
            <a:endParaRPr lang="en-US" altLang="ko-KR" dirty="0" err="1"/>
          </a:p>
          <a:p>
            <a:r>
              <a:rPr lang="ko-KR" altLang="en-US" dirty="0" smtClean="0"/>
              <a:t>내부의 이름으로 검</a:t>
            </a:r>
            <a:r>
              <a:rPr lang="ko-KR" altLang="en-US" dirty="0"/>
              <a:t>색</a:t>
            </a:r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 flipV="1">
            <a:off x="4347355" y="3789873"/>
            <a:ext cx="2600909" cy="125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ko-KR" altLang="en-US" dirty="0" smtClean="0"/>
              <a:t>를 여러 칼럼단위로 </a:t>
            </a:r>
            <a:r>
              <a:rPr lang="ko-KR" altLang="en-US" dirty="0" err="1" smtClean="0"/>
              <a:t>접근시는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칼럼명을</a:t>
            </a:r>
            <a:r>
              <a:rPr lang="ko-KR" altLang="en-US" dirty="0" smtClean="0"/>
              <a:t> 내부에 리스트에 넣어서 검색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칼럼명</a:t>
            </a:r>
            <a:r>
              <a:rPr lang="ko-KR" altLang="en-US" dirty="0" smtClean="0"/>
              <a:t> 접근 </a:t>
            </a:r>
            <a:r>
              <a:rPr lang="en-US" altLang="ko-KR" dirty="0" smtClean="0"/>
              <a:t>: fancy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2064"/>
            <a:ext cx="6794450" cy="309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5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접근변수에 대한 값을 변경할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칼럼명으로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10" y="2996952"/>
            <a:ext cx="437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0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axis </a:t>
            </a: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나타내며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열이고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은 행을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073196" y="4934905"/>
            <a:ext cx="2348560" cy="1477426"/>
            <a:chOff x="827582" y="3284984"/>
            <a:chExt cx="3504391" cy="2820625"/>
          </a:xfrm>
        </p:grpSpPr>
        <p:grpSp>
          <p:nvGrpSpPr>
            <p:cNvPr id="7" name="그룹 6"/>
            <p:cNvGrpSpPr/>
            <p:nvPr/>
          </p:nvGrpSpPr>
          <p:grpSpPr>
            <a:xfrm>
              <a:off x="1883701" y="3994032"/>
              <a:ext cx="2448272" cy="1392155"/>
              <a:chOff x="3295328" y="3356992"/>
              <a:chExt cx="2743200" cy="18288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209729" y="4271392"/>
                <a:ext cx="914401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70150"/>
            <a:ext cx="3542682" cy="205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31231"/>
            <a:ext cx="2847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7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각 요소에 대해 접근변수와 타입을 정할 수 있음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40968"/>
            <a:ext cx="3384376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77572" y="3645024"/>
            <a:ext cx="1702678" cy="1531689"/>
            <a:chOff x="971600" y="3212773"/>
            <a:chExt cx="2438400" cy="2400300"/>
          </a:xfrm>
        </p:grpSpPr>
        <p:grpSp>
          <p:nvGrpSpPr>
            <p:cNvPr id="6" name="그룹 5"/>
            <p:cNvGrpSpPr/>
            <p:nvPr/>
          </p:nvGrpSpPr>
          <p:grpSpPr>
            <a:xfrm>
              <a:off x="971600" y="3212773"/>
              <a:ext cx="2438400" cy="2400300"/>
              <a:chOff x="683568" y="3046288"/>
              <a:chExt cx="2438400" cy="2400300"/>
            </a:xfrm>
          </p:grpSpPr>
          <p:pic>
            <p:nvPicPr>
              <p:cNvPr id="2314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046288"/>
                <a:ext cx="2438400" cy="240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2627784" y="5085184"/>
                <a:ext cx="494184" cy="36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347864" y="3789040"/>
              <a:ext cx="6213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14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224137" cy="11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53136"/>
            <a:ext cx="122413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 rot="19851618">
            <a:off x="2358156" y="3865014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112836">
            <a:off x="2277499" y="4631187"/>
            <a:ext cx="63350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데이터를 복사하지 않고 데이터 모양이 바뀐 </a:t>
            </a:r>
            <a:r>
              <a:rPr lang="ko-KR" altLang="en-US" sz="2800" dirty="0" err="1" smtClean="0"/>
              <a:t>뷰를</a:t>
            </a:r>
            <a:r>
              <a:rPr lang="ko-KR" altLang="en-US" sz="2800" dirty="0" smtClean="0"/>
              <a:t> 반환하는 기능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전치</a:t>
            </a:r>
            <a:endParaRPr lang="ko-KR" altLang="en-US" dirty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3048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9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배열 축 이해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배열의 축을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은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행렬에서 각 </a:t>
            </a:r>
            <a:r>
              <a:rPr lang="ko-KR" altLang="en-US" sz="2800" dirty="0" err="1" smtClean="0"/>
              <a:t>열원소별로</a:t>
            </a:r>
            <a:r>
              <a:rPr lang="en-US" altLang="ko-KR" sz="2800" dirty="0" smtClean="0"/>
              <a:t>, 1</a:t>
            </a:r>
            <a:r>
              <a:rPr lang="ko-KR" altLang="en-US" sz="2800" dirty="0" smtClean="0"/>
              <a:t>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행끼리 처리</a:t>
            </a:r>
            <a:r>
              <a:rPr lang="en-US" altLang="ko-KR" sz="2800" dirty="0" smtClean="0"/>
              <a:t>, 2</a:t>
            </a:r>
            <a:r>
              <a:rPr lang="ko-KR" altLang="en-US" sz="2800" dirty="0" smtClean="0"/>
              <a:t>은  내부 원소끼리 처리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axis </a:t>
            </a:r>
            <a:r>
              <a:rPr lang="ko-KR" altLang="en-US" dirty="0" smtClean="0"/>
              <a:t>이해하기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415119" y="3136381"/>
            <a:ext cx="1867396" cy="2643316"/>
            <a:chOff x="5688218" y="3031694"/>
            <a:chExt cx="1867396" cy="2643316"/>
          </a:xfrm>
        </p:grpSpPr>
        <p:sp>
          <p:nvSpPr>
            <p:cNvPr id="17" name="직사각형 16"/>
            <p:cNvSpPr/>
            <p:nvPr/>
          </p:nvSpPr>
          <p:spPr>
            <a:xfrm>
              <a:off x="6431914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78839" y="4880515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31914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6</a:t>
              </a:r>
              <a:endParaRPr lang="ko-KR" altLang="en-US" sz="8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978839" y="5245116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4128" y="5243445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80118" y="4509120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06710" y="4966088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06710" y="5334740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62527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5356" y="4693439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396004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0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942929" y="3403089"/>
              <a:ext cx="546925" cy="36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96004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942929" y="3767690"/>
              <a:ext cx="546925" cy="364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88218" y="3766019"/>
              <a:ext cx="772129" cy="43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4208" y="3031694"/>
              <a:ext cx="1075496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70800" y="3488662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0800" y="3857314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6617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39446" y="3216013"/>
              <a:ext cx="273461" cy="2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</p:grp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134005"/>
            <a:ext cx="1872209" cy="193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5"/>
            <a:ext cx="2924175" cy="379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Tuple</a:t>
            </a:r>
            <a:r>
              <a:rPr lang="ko-KR" altLang="en-US" sz="2800" dirty="0" smtClean="0"/>
              <a:t>로 </a:t>
            </a:r>
            <a:r>
              <a:rPr lang="ko-KR" altLang="en-US" sz="2800" dirty="0" err="1" smtClean="0"/>
              <a:t>축번호를</a:t>
            </a:r>
            <a:r>
              <a:rPr lang="ko-KR" altLang="en-US" sz="2800" dirty="0" smtClean="0"/>
              <a:t> 받아 치환하지만 </a:t>
            </a:r>
            <a:r>
              <a:rPr lang="en-US" altLang="ko-KR" sz="2800" dirty="0" smtClean="0"/>
              <a:t>axis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0,1</a:t>
            </a:r>
            <a:r>
              <a:rPr lang="ko-KR" altLang="en-US" sz="2800" dirty="0" smtClean="0"/>
              <a:t>이</a:t>
            </a:r>
            <a:r>
              <a:rPr lang="en-US" altLang="ko-KR" sz="2800" dirty="0" smtClean="0"/>
              <a:t>  default</a:t>
            </a:r>
            <a:r>
              <a:rPr lang="ko-KR" altLang="en-US" sz="2800" dirty="0" smtClean="0"/>
              <a:t>이므로 배열전치를 하려면  </a:t>
            </a:r>
            <a:r>
              <a:rPr lang="en-US" altLang="ko-KR" sz="2800" dirty="0" smtClean="0"/>
              <a:t>1,0</a:t>
            </a:r>
            <a:r>
              <a:rPr lang="ko-KR" altLang="en-US" sz="2800" dirty="0" smtClean="0"/>
              <a:t>으로 축을 변경해야 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축변경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transpose</a:t>
            </a:r>
            <a:endParaRPr lang="ko-KR" altLang="en-US" dirty="0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2867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171825" cy="330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29249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차원인 경우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1942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Inner/outer </a:t>
            </a:r>
            <a:r>
              <a:rPr lang="ko-KR" altLang="en-US" dirty="0" smtClean="0"/>
              <a:t>함수 이해하기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9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</a:t>
            </a:r>
            <a:r>
              <a:rPr lang="en-US" altLang="ko-KR" sz="2400" dirty="0" smtClean="0"/>
              <a:t>] B </a:t>
            </a:r>
            <a:r>
              <a:rPr lang="en-US" altLang="ko-KR" sz="2400" dirty="0"/>
              <a:t>= [[a2,b2</a:t>
            </a:r>
            <a:r>
              <a:rPr lang="en-US" altLang="ko-KR" sz="2400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sz="2400" dirty="0" err="1" smtClean="0"/>
              <a:t>numpy.inner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</a:t>
            </a:r>
            <a:r>
              <a:rPr lang="en-US" altLang="ko-KR" sz="2400" dirty="0" smtClean="0"/>
              <a:t>b1*b2]])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148071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28598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059832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740359" y="4841164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733803" y="5233292"/>
            <a:ext cx="1119455" cy="402790"/>
            <a:chOff x="1763688" y="4221088"/>
            <a:chExt cx="1925214" cy="914400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402790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412986" y="5186858"/>
            <a:ext cx="531697" cy="402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19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07832"/>
            <a:ext cx="3744416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7832"/>
            <a:ext cx="4104456" cy="301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7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</a:t>
            </a:r>
            <a:r>
              <a:rPr lang="en-US" altLang="ko-KR" dirty="0" smtClean="0"/>
              <a:t>]] </a:t>
            </a:r>
            <a:r>
              <a:rPr lang="en-US" altLang="ko-KR" dirty="0"/>
              <a:t>B = [[a2,b2</a:t>
            </a:r>
            <a:r>
              <a:rPr lang="en-US" altLang="ko-KR" dirty="0" smtClean="0"/>
              <a:t>]]</a:t>
            </a:r>
          </a:p>
          <a:p>
            <a:pPr marL="457200" lvl="1" indent="0" fontAlgn="base">
              <a:buNone/>
            </a:pPr>
            <a:r>
              <a:rPr lang="en-US" altLang="ko-KR" dirty="0" err="1" smtClean="0"/>
              <a:t>numpy.outer</a:t>
            </a:r>
            <a:r>
              <a:rPr lang="en-US" altLang="ko-KR" dirty="0" smtClean="0"/>
              <a:t>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</a:t>
            </a:r>
            <a:r>
              <a:rPr lang="en-US" altLang="ko-KR" dirty="0" smtClean="0"/>
              <a:t>, a1*b2][ b1*a2, b1*b2]])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[[1*4,1*1] [0*4+0*1]]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7171" y="3571851"/>
            <a:ext cx="689321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 타입을 검색이나 </a:t>
            </a:r>
            <a:r>
              <a:rPr lang="ko-KR" altLang="en-US" dirty="0" err="1" smtClean="0"/>
              <a:t>슬라이싱은</a:t>
            </a:r>
            <a:r>
              <a:rPr lang="ko-KR" altLang="en-US" dirty="0" smtClean="0"/>
              <a:t> 참조만 할당하므로 변경을 </a:t>
            </a:r>
            <a:r>
              <a:rPr lang="ko-KR" altLang="en-US" dirty="0" err="1" smtClean="0"/>
              <a:t>반지하기</a:t>
            </a:r>
            <a:r>
              <a:rPr lang="ko-KR" altLang="en-US" dirty="0" smtClean="0"/>
              <a:t> 위해서는 새로운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만들어 사용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 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할당은 참조만 전달</a:t>
            </a:r>
            <a:endParaRPr lang="ko-KR" altLang="en-US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12976"/>
            <a:ext cx="2952328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내부 곱한 것을 더해서 값을 표현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벡터의 전치와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벡터와의 </a:t>
            </a:r>
            <a:r>
              <a:rPr lang="en-US" altLang="ko-KR" sz="2800" dirty="0" smtClean="0"/>
              <a:t>Dot </a:t>
            </a:r>
            <a:r>
              <a:rPr lang="ko-KR" altLang="en-US" sz="2800" dirty="0" smtClean="0"/>
              <a:t>연산과 같은 결과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09035"/>
            <a:ext cx="432048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08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숫자처리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abs, </a:t>
            </a:r>
            <a:r>
              <a:rPr lang="en-US" altLang="ko-KR" dirty="0" err="1" smtClean="0"/>
              <a:t>fabs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sz="2800" dirty="0"/>
              <a:t>각 원소의 절대값을 구함</a:t>
            </a:r>
            <a:r>
              <a:rPr lang="en-US" altLang="ko-KR" sz="2800" dirty="0"/>
              <a:t>. </a:t>
            </a:r>
            <a:r>
              <a:rPr lang="ko-KR" altLang="en-US" sz="2800" dirty="0"/>
              <a:t>복소수가 아닌 경우에는 </a:t>
            </a:r>
            <a:r>
              <a:rPr lang="en-US" altLang="ko-KR" sz="2800" dirty="0" err="1"/>
              <a:t>fabs</a:t>
            </a:r>
            <a:r>
              <a:rPr lang="ko-KR" altLang="en-US" sz="2800" dirty="0"/>
              <a:t>로 빠른 연산을 처리</a:t>
            </a:r>
            <a:endParaRPr lang="en-US" altLang="ko-KR" sz="2800" dirty="0"/>
          </a:p>
          <a:p>
            <a:pPr marL="457200" lvl="1" indent="0" fontAlgn="base">
              <a:buNone/>
            </a:pPr>
            <a:r>
              <a:rPr lang="en-US" altLang="ko-KR" dirty="0" smtClean="0"/>
              <a:t> sign: </a:t>
            </a:r>
            <a:r>
              <a:rPr lang="ko-KR" altLang="en-US" dirty="0" smtClean="0"/>
              <a:t>  부호에 대한 처리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은 양수</a:t>
            </a:r>
            <a:r>
              <a:rPr lang="en-US" altLang="ko-KR" dirty="0" smtClean="0"/>
              <a:t>, -1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음수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절대값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부호 처리</a:t>
            </a:r>
            <a:endParaRPr lang="ko-KR" altLang="en-US" dirty="0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333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7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exp</a:t>
            </a:r>
            <a:r>
              <a:rPr lang="ko-KR" altLang="en-US" dirty="0" smtClean="0"/>
              <a:t>는 지수 계산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log,log10,log2,log1p</a:t>
            </a:r>
            <a:r>
              <a:rPr lang="ko-KR" altLang="en-US" dirty="0" smtClean="0"/>
              <a:t>는 </a:t>
            </a:r>
            <a:r>
              <a:rPr lang="ko-KR" altLang="en-US" sz="2800" dirty="0"/>
              <a:t>자연로그</a:t>
            </a:r>
            <a:r>
              <a:rPr lang="en-US" altLang="ko-KR" sz="2800" dirty="0"/>
              <a:t>, </a:t>
            </a:r>
            <a:r>
              <a:rPr lang="ko-KR" altLang="en-US" sz="2800" dirty="0"/>
              <a:t>로그</a:t>
            </a:r>
            <a:r>
              <a:rPr lang="en-US" altLang="ko-KR" sz="2800" dirty="0"/>
              <a:t>10, </a:t>
            </a:r>
            <a:r>
              <a:rPr lang="ko-KR" altLang="en-US" sz="2800" dirty="0"/>
              <a:t>로그</a:t>
            </a:r>
            <a:r>
              <a:rPr lang="en-US" altLang="ko-KR" sz="2800" dirty="0"/>
              <a:t>2, </a:t>
            </a:r>
            <a:r>
              <a:rPr lang="ko-KR" altLang="en-US" sz="2800" dirty="0"/>
              <a:t>로그</a:t>
            </a:r>
            <a:r>
              <a:rPr lang="en-US" altLang="ko-KR" sz="2800" dirty="0"/>
              <a:t>(1+x)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지수와 로그</a:t>
            </a:r>
            <a:endParaRPr lang="ko-KR" altLang="en-US" dirty="0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544616" cy="36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0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square</a:t>
            </a:r>
            <a:r>
              <a:rPr lang="ko-KR" altLang="en-US" dirty="0" smtClean="0"/>
              <a:t>는 거듭제곱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sqrt</a:t>
            </a:r>
            <a:r>
              <a:rPr lang="ko-KR" altLang="en-US" dirty="0" smtClean="0"/>
              <a:t>는 제곱근</a:t>
            </a:r>
            <a:r>
              <a:rPr lang="en-US" altLang="ko-KR" dirty="0" smtClean="0"/>
              <a:t>, power</a:t>
            </a:r>
            <a:r>
              <a:rPr lang="ko-KR" altLang="en-US" dirty="0" smtClean="0"/>
              <a:t>는 두 배열의 거듭제곱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거듭제곱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제곱근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59721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065400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ceil : </a:t>
            </a:r>
            <a:r>
              <a:rPr lang="ko-KR" altLang="en-US" dirty="0" smtClean="0"/>
              <a:t>각 원소의 값보다 같거나 큰 정수 중 가장 큰 정수를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floor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값보다 작거나 같은 정수 중 가장 </a:t>
            </a:r>
            <a:r>
              <a:rPr lang="ko-KR" altLang="en-US" dirty="0" err="1" smtClean="0"/>
              <a:t>작은수</a:t>
            </a:r>
            <a:r>
              <a:rPr lang="ko-KR" altLang="en-US" dirty="0" smtClean="0"/>
              <a:t> 반환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rint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원소의 </a:t>
            </a:r>
            <a:r>
              <a:rPr lang="ko-KR" altLang="en-US" dirty="0" err="1" smtClean="0"/>
              <a:t>소수자리를</a:t>
            </a:r>
            <a:r>
              <a:rPr lang="ko-KR" altLang="en-US" dirty="0" smtClean="0"/>
              <a:t> 반올림하고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절사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절상</a:t>
            </a:r>
            <a:endParaRPr lang="ko-KR" altLang="en-US" dirty="0"/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048"/>
            <a:ext cx="6181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add, subtract, multiply, divide, </a:t>
            </a:r>
            <a:r>
              <a:rPr lang="en-US" altLang="ko-KR" dirty="0" err="1" smtClean="0"/>
              <a:t>floor_divide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사칙연산</a:t>
            </a:r>
            <a:endParaRPr lang="ko-KR" alt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996952"/>
            <a:ext cx="5162550" cy="33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modf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단항연산으로</a:t>
            </a:r>
            <a:r>
              <a:rPr lang="ko-KR" altLang="en-US" dirty="0" smtClean="0"/>
              <a:t> 자신의 나머지와 몫 구하기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mod : </a:t>
            </a:r>
            <a:r>
              <a:rPr lang="ko-KR" altLang="en-US" dirty="0" smtClean="0"/>
              <a:t>이항연산으로 나머지만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68600"/>
            <a:ext cx="6965950" cy="24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두 배열간의 관계를 표시하거나 </a:t>
            </a:r>
            <a:r>
              <a:rPr lang="ko-KR" altLang="en-US" dirty="0" err="1" smtClean="0"/>
              <a:t>부울</a:t>
            </a:r>
            <a:r>
              <a:rPr lang="ko-KR" altLang="en-US" dirty="0" smtClean="0"/>
              <a:t> 표시된 결과에 대해 </a:t>
            </a:r>
            <a:r>
              <a:rPr lang="en-US" altLang="ko-KR" dirty="0" smtClean="0"/>
              <a:t>any/all</a:t>
            </a:r>
            <a:r>
              <a:rPr lang="ko-KR" altLang="en-US" dirty="0" smtClean="0"/>
              <a:t>로 전체 결과를 확인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40968"/>
            <a:ext cx="5048250" cy="334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where </a:t>
            </a:r>
            <a:r>
              <a:rPr lang="ko-KR" altLang="en-US" dirty="0" smtClean="0"/>
              <a:t>연산은 조건을 표현한 배열을 기준으로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배열의 요소</a:t>
            </a:r>
            <a:r>
              <a:rPr lang="en-US" altLang="ko-KR" dirty="0" smtClean="0"/>
              <a:t>, False</a:t>
            </a:r>
            <a:r>
              <a:rPr lang="ko-KR" altLang="en-US" dirty="0" smtClean="0"/>
              <a:t>일 경우는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배열의 요소로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1" y="3356992"/>
            <a:ext cx="52482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1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446449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 (</a:t>
            </a:r>
            <a:r>
              <a:rPr lang="ko-KR" altLang="en-US" dirty="0" smtClean="0"/>
              <a:t>화씨</a:t>
            </a:r>
            <a:r>
              <a:rPr lang="en-US" altLang="ko-KR" dirty="0" smtClean="0"/>
              <a:t>) = c(</a:t>
            </a:r>
            <a:r>
              <a:rPr lang="ko-KR" altLang="en-US" dirty="0" smtClean="0"/>
              <a:t>섭씨</a:t>
            </a:r>
            <a:r>
              <a:rPr lang="en-US" altLang="ko-KR" dirty="0" smtClean="0"/>
              <a:t>) </a:t>
            </a:r>
            <a:r>
              <a:rPr lang="en-US" altLang="ko-KR" dirty="0"/>
              <a:t>* 9 / 5 + </a:t>
            </a:r>
            <a:r>
              <a:rPr lang="en-US" altLang="ko-KR" dirty="0" smtClean="0"/>
              <a:t>32 </a:t>
            </a:r>
            <a:r>
              <a:rPr lang="ko-KR" altLang="en-US" dirty="0"/>
              <a:t> </a:t>
            </a:r>
            <a:r>
              <a:rPr lang="ko-KR" altLang="en-US" dirty="0" smtClean="0"/>
              <a:t>이 공식을 기준으로 연속적인 배열을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 없이 계산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벡터화 연산 </a:t>
            </a:r>
            <a:r>
              <a:rPr lang="en-US" altLang="ko-KR" dirty="0" smtClean="0"/>
              <a:t>: for</a:t>
            </a:r>
            <a:r>
              <a:rPr lang="ko-KR" altLang="en-US" dirty="0" smtClean="0"/>
              <a:t>문 미사용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899592" y="3885148"/>
            <a:ext cx="2304256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68144" y="402670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특징은 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원소 만큼 자동으로 순환 계산해서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반환함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>
            <a:off x="3203848" y="4137176"/>
            <a:ext cx="2664296" cy="48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8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sqrt</a:t>
            </a:r>
            <a:r>
              <a:rPr lang="en-US" altLang="ko-KR" sz="2800" dirty="0" smtClean="0"/>
              <a:t>(a</a:t>
            </a:r>
            <a:r>
              <a:rPr lang="en-US" altLang="ko-KR" sz="2800" baseline="30000" dirty="0" smtClean="0"/>
              <a:t>2  + </a:t>
            </a:r>
            <a:r>
              <a:rPr lang="en-US" altLang="ko-KR" sz="2800" dirty="0" smtClean="0"/>
              <a:t> b</a:t>
            </a:r>
            <a:r>
              <a:rPr lang="en-US" altLang="ko-KR" sz="2800" baseline="30000" dirty="0" smtClean="0"/>
              <a:t>2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처리하는 함수 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284984"/>
            <a:ext cx="3524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7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70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집합처럼 만드는 </a:t>
            </a:r>
            <a:r>
              <a:rPr lang="en-US" altLang="ko-KR" dirty="0" smtClean="0"/>
              <a:t>unique </a:t>
            </a:r>
            <a:r>
              <a:rPr lang="ko-KR" altLang="en-US" dirty="0" smtClean="0"/>
              <a:t>함수와 포함관계를 표시하는 </a:t>
            </a:r>
            <a:r>
              <a:rPr lang="en-US" altLang="ko-KR" dirty="0" smtClean="0"/>
              <a:t>in1d</a:t>
            </a:r>
            <a:r>
              <a:rPr lang="ko-KR" altLang="en-US" dirty="0" smtClean="0"/>
              <a:t>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unique/in1d</a:t>
            </a:r>
            <a:endParaRPr lang="ko-KR" altLang="en-US" dirty="0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28575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2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집합연산은 일단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차원적으로 변환해서 합집합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대칭차집합처리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집합연산하기</a:t>
            </a:r>
            <a:endParaRPr lang="ko-KR" altLang="en-US" dirty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2480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40968"/>
            <a:ext cx="32099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통계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통계 기본 함수 제공하며 </a:t>
            </a:r>
            <a:r>
              <a:rPr lang="en-US" altLang="ko-KR" dirty="0" err="1" smtClean="0"/>
              <a:t>cumsum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cumprod</a:t>
            </a:r>
            <a:r>
              <a:rPr lang="ko-KR" altLang="en-US" dirty="0" smtClean="0"/>
              <a:t>는 각 원소의 값을 누적하는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표준편차</a:t>
            </a:r>
            <a:endParaRPr lang="ko-KR" altLang="en-US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2996952"/>
            <a:ext cx="56864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7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값이 최대값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최소값를</a:t>
            </a:r>
            <a:r>
              <a:rPr lang="ko-KR" altLang="en-US" dirty="0" smtClean="0"/>
              <a:t> 구하거나 값의 최대값과 최소값의 인덱스를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최대값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최소값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84984"/>
            <a:ext cx="372655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3744415" cy="304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4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Shape </a:t>
            </a:r>
            <a:r>
              <a:rPr lang="ko-KR" altLang="en-US" dirty="0" smtClean="0"/>
              <a:t>조정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Flatten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하나의 별도의 새로운 객체를 만들기 위해  </a:t>
            </a:r>
            <a:r>
              <a:rPr lang="en-US" altLang="ko-KR" dirty="0" smtClean="0"/>
              <a:t>copy </a:t>
            </a:r>
            <a:r>
              <a:rPr lang="ko-KR" altLang="en-US" dirty="0" smtClean="0"/>
              <a:t>연산을 사용하지만  </a:t>
            </a:r>
            <a:r>
              <a:rPr lang="en-US" altLang="ko-KR" dirty="0" smtClean="0"/>
              <a:t>ravel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만 제공하므로 갱신하면 기존 </a:t>
            </a:r>
            <a:r>
              <a:rPr lang="en-US" altLang="ko-KR" dirty="0" err="1" smtClean="0"/>
              <a:t>ndarray</a:t>
            </a:r>
            <a:r>
              <a:rPr lang="ko-KR" altLang="en-US" smtClean="0"/>
              <a:t>가 변경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Flatten/ravel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차이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397" y="3284984"/>
            <a:ext cx="3514725" cy="275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다차원에서 </a:t>
            </a:r>
            <a:r>
              <a:rPr lang="en-US" altLang="ko-KR" dirty="0" smtClean="0"/>
              <a:t>flat</a:t>
            </a:r>
            <a:r>
              <a:rPr lang="ko-KR" altLang="en-US" dirty="0" smtClean="0"/>
              <a:t>으로 처리시 </a:t>
            </a:r>
            <a:r>
              <a:rPr lang="en-US" altLang="ko-KR" dirty="0" smtClean="0"/>
              <a:t>order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언어타입과 </a:t>
            </a:r>
            <a:r>
              <a:rPr lang="en-US" altLang="ko-KR" dirty="0" err="1" smtClean="0"/>
              <a:t>fortran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언어타입으로 표현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Flatten/ravel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: order </a:t>
            </a:r>
            <a:endParaRPr lang="ko-KR" altLang="en-US" dirty="0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24944"/>
            <a:ext cx="3419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4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성능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numpy.ndarray</a:t>
            </a:r>
            <a:r>
              <a:rPr lang="ko-KR" altLang="en-US" sz="2800" dirty="0" smtClean="0"/>
              <a:t>로 계산시 </a:t>
            </a:r>
            <a:r>
              <a:rPr lang="en-US" altLang="ko-KR" sz="2800" dirty="0" smtClean="0"/>
              <a:t>python list </a:t>
            </a:r>
            <a:r>
              <a:rPr lang="ko-KR" altLang="en-US" sz="2800" dirty="0" smtClean="0"/>
              <a:t>타입에 비해 계산 속도가 빠름</a:t>
            </a:r>
            <a:endParaRPr lang="ko-KR" altLang="en-US" sz="2800" dirty="0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7244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433941"/>
            <a:ext cx="3457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335699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배열을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언어처럼 관리하므로 별도의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구성하지 않으므로 계산속도 빠름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0536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reshape(a</a:t>
            </a:r>
            <a:r>
              <a:rPr lang="en-US" altLang="ko-KR" dirty="0"/>
              <a:t>, </a:t>
            </a:r>
            <a:r>
              <a:rPr lang="en-US" altLang="ko-KR" dirty="0" err="1"/>
              <a:t>newshape</a:t>
            </a:r>
            <a:r>
              <a:rPr lang="en-US" altLang="ko-KR" dirty="0"/>
              <a:t>, order='C</a:t>
            </a:r>
            <a:r>
              <a:rPr lang="en-US" altLang="ko-KR" dirty="0" smtClean="0"/>
              <a:t>')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array-like, </a:t>
            </a:r>
            <a:r>
              <a:rPr lang="en-US" altLang="ko-KR" dirty="0" err="1" smtClean="0"/>
              <a:t>newshape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tuple, 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order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'C</a:t>
            </a:r>
            <a:r>
              <a:rPr lang="en-US" altLang="ko-KR" dirty="0"/>
              <a:t>', 'F', </a:t>
            </a:r>
            <a:r>
              <a:rPr lang="en-US" altLang="ko-KR" dirty="0" smtClean="0"/>
              <a:t>'A‘</a:t>
            </a:r>
            <a:r>
              <a:rPr lang="ko-KR" altLang="en-US" dirty="0" smtClean="0"/>
              <a:t>로 처리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reshape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89499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5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74441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concatenate((a1, a2, ...), </a:t>
            </a:r>
            <a:r>
              <a:rPr lang="en-US" altLang="ko-KR" dirty="0" smtClean="0"/>
              <a:t>axis=0)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concatenate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3384376" cy="366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6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fr-FR" altLang="ko-KR" dirty="0" smtClean="0"/>
              <a:t>np.newaxis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처리와 같이 사용해서 축을 바꿈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배열은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배열로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 배열은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 배열로 변환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smtClean="0"/>
              <a:t>np.newaxis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456384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4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A </a:t>
            </a:r>
            <a:r>
              <a:rPr lang="ko-KR" altLang="en-US" dirty="0" smtClean="0"/>
              <a:t>배열에 대한 </a:t>
            </a:r>
            <a:r>
              <a:rPr lang="en-US" altLang="ko-KR" dirty="0" smtClean="0"/>
              <a:t>Reps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축에 따른 반복을 표시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err="1"/>
              <a:t>numpy.tile</a:t>
            </a:r>
            <a:r>
              <a:rPr lang="en-US" altLang="ko-KR" dirty="0"/>
              <a:t>(A, reps)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34074" y="2924944"/>
            <a:ext cx="394198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err="1"/>
              <a:t>np.array</a:t>
            </a:r>
            <a:r>
              <a:rPr lang="en-US" altLang="ko-KR" dirty="0"/>
              <a:t>([ [1, 2], [3, 4]]) </a:t>
            </a:r>
            <a:endParaRPr lang="en-US" altLang="ko-KR" dirty="0" smtClean="0"/>
          </a:p>
          <a:p>
            <a:r>
              <a:rPr lang="en-US" altLang="ko-KR" dirty="0" err="1" smtClean="0"/>
              <a:t>np.tile</a:t>
            </a:r>
            <a:r>
              <a:rPr lang="en-US" altLang="ko-KR" dirty="0" smtClean="0"/>
              <a:t>(x</a:t>
            </a:r>
            <a:r>
              <a:rPr lang="en-US" altLang="ko-KR" dirty="0"/>
              <a:t>, (3,4))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013175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스칼라 값은 배수만큼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Reps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벡터값</a:t>
            </a:r>
            <a:r>
              <a:rPr lang="ko-KR" altLang="en-US" dirty="0" smtClean="0"/>
              <a:t> 일 경우 행과 열에 따라 추가</a:t>
            </a:r>
            <a:endParaRPr lang="ko-KR" altLang="en-US" dirty="0"/>
          </a:p>
        </p:txBody>
      </p:sp>
      <p:pic>
        <p:nvPicPr>
          <p:cNvPr id="20482" name="Picture 2" descr="Illustrating the way of working of the til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28860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5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Tile </a:t>
            </a:r>
            <a:r>
              <a:rPr lang="ko-KR" altLang="en-US" dirty="0" smtClean="0"/>
              <a:t>함수를 이용해서 </a:t>
            </a:r>
            <a:r>
              <a:rPr lang="en-US" altLang="ko-KR" dirty="0" err="1" smtClean="0"/>
              <a:t>array_like</a:t>
            </a:r>
            <a:r>
              <a:rPr lang="ko-KR" altLang="en-US" dirty="0" smtClean="0"/>
              <a:t>를 모형에 따라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Array_like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384376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row_stack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단위로 통합하고 </a:t>
            </a:r>
            <a:r>
              <a:rPr lang="en-US" altLang="ko-KR" dirty="0" err="1" smtClean="0"/>
              <a:t>column_stack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단위로 통합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1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038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Column_stack</a:t>
            </a:r>
            <a:r>
              <a:rPr lang="ko-KR" altLang="en-US" dirty="0"/>
              <a:t>은 행은 그대로이고 열이 추가</a:t>
            </a:r>
          </a:p>
          <a:p>
            <a:pPr marL="457200" lvl="1" indent="0" fontAlgn="base">
              <a:buNone/>
            </a:pPr>
            <a:r>
              <a:rPr lang="en-US" altLang="ko-KR" dirty="0" err="1"/>
              <a:t>Row_stack</a:t>
            </a:r>
            <a:r>
              <a:rPr lang="ko-KR" altLang="en-US" dirty="0"/>
              <a:t>은 열은 그대로이고 행의 추가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row/column stack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2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23" y="3447053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count_nonzero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개수 확인 및 </a:t>
            </a:r>
            <a:r>
              <a:rPr lang="en-US" altLang="ko-KR" dirty="0" err="1" smtClean="0"/>
              <a:t>flatnonzero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인덱스를 식별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nonzero </a:t>
            </a:r>
            <a:r>
              <a:rPr lang="ko-KR" altLang="en-US" dirty="0" smtClean="0"/>
              <a:t>확인 함수 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5524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2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File </a:t>
            </a:r>
            <a:r>
              <a:rPr lang="ko-KR" altLang="en-US" dirty="0" smtClean="0"/>
              <a:t>처리 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생성된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파일에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했다가 다시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해서  처리가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save/load : </a:t>
            </a:r>
            <a:r>
              <a:rPr lang="ko-KR" altLang="en-US" dirty="0" smtClean="0"/>
              <a:t>파일 처리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0" y="2924944"/>
            <a:ext cx="6086475" cy="32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3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numpy.random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array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생성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rand(</a:t>
            </a:r>
            <a:r>
              <a:rPr lang="ko-KR" altLang="en-US" dirty="0" smtClean="0"/>
              <a:t>균등분포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 : </a:t>
            </a:r>
            <a:r>
              <a:rPr lang="en-US" altLang="ko-KR" dirty="0"/>
              <a:t>uniform distribution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337128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2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randn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생성 모양이 없을 경우는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값을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randn</a:t>
            </a:r>
            <a:r>
              <a:rPr lang="en-US" altLang="ko-KR" dirty="0" smtClean="0"/>
              <a:t> : </a:t>
            </a:r>
            <a:r>
              <a:rPr lang="en-US" altLang="ko-KR" sz="3600" dirty="0"/>
              <a:t>"standard </a:t>
            </a:r>
            <a:r>
              <a:rPr lang="en-US" altLang="ko-KR" sz="3600" dirty="0" err="1" smtClean="0"/>
              <a:t>normal"distribution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80928"/>
            <a:ext cx="3960439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528392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0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randint</a:t>
            </a:r>
            <a:r>
              <a:rPr lang="en-US" altLang="ko-KR" dirty="0"/>
              <a:t>(low, high=None, 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최저값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최고값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총 길이 인자를 넣어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Size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다차원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randint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068960"/>
            <a:ext cx="4032448" cy="35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648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8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random_sample</a:t>
            </a:r>
            <a:r>
              <a:rPr lang="en-US" altLang="ko-KR" dirty="0"/>
              <a:t>(size=None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random_sample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0445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149"/>
            <a:ext cx="36004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7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ranf</a:t>
            </a:r>
            <a:r>
              <a:rPr lang="en-US" altLang="ko-KR" dirty="0" smtClean="0"/>
              <a:t>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ranf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32245"/>
            <a:ext cx="4838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random(size=None)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없을 경우는 하나의 값만 생성하고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주면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random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29000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0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Random generator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shape, </a:t>
            </a:r>
            <a:r>
              <a:rPr lang="en-US" altLang="ko-KR" dirty="0" err="1" smtClean="0"/>
              <a:t>dtype,strides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속성이 생성됨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주요 변수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57191"/>
              </p:ext>
            </p:extLst>
          </p:nvPr>
        </p:nvGraphicFramePr>
        <p:xfrm>
          <a:off x="4211960" y="2733342"/>
          <a:ext cx="4320480" cy="3603793"/>
        </p:xfrm>
        <a:graphic>
          <a:graphicData uri="http://schemas.openxmlformats.org/drawingml/2006/table">
            <a:tbl>
              <a:tblPr/>
              <a:tblGrid>
                <a:gridCol w="1273928"/>
                <a:gridCol w="3046552"/>
              </a:tblGrid>
              <a:tr h="2899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7366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ndarray.ndim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차원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ndarray.shape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다차원 모습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212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ndarray.dtype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 타입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3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ndarray.itemsize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사이즈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23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ndarray.data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데이터는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itemsize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크기의 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값으로 표현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26574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size</a:t>
            </a:r>
            <a:r>
              <a:rPr lang="ko-KR" altLang="en-US" sz="2800" dirty="0"/>
              <a:t>를 </a:t>
            </a:r>
            <a:r>
              <a:rPr lang="en-US" altLang="ko-KR" sz="2800" dirty="0"/>
              <a:t>argument</a:t>
            </a:r>
            <a:r>
              <a:rPr lang="ko-KR" altLang="en-US" sz="2800" dirty="0"/>
              <a:t>로 취하는데 기본값은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</a:t>
            </a:r>
            <a:r>
              <a:rPr lang="en-US" altLang="ko-KR" sz="2800" dirty="0"/>
              <a:t>None</a:t>
            </a:r>
            <a:r>
              <a:rPr lang="ko-KR" altLang="en-US" sz="2800" dirty="0"/>
              <a:t>이라면</a:t>
            </a:r>
            <a:r>
              <a:rPr lang="en-US" altLang="ko-KR" sz="2800" dirty="0"/>
              <a:t>, </a:t>
            </a:r>
            <a:r>
              <a:rPr lang="ko-KR" altLang="en-US" sz="2800" dirty="0"/>
              <a:t>하나의 값이 생성되고 반환된다</a:t>
            </a:r>
            <a:r>
              <a:rPr lang="en-US" altLang="ko-KR" sz="2800" dirty="0"/>
              <a:t>. </a:t>
            </a:r>
            <a:r>
              <a:rPr lang="ko-KR" altLang="en-US" sz="2800" dirty="0"/>
              <a:t>만약 </a:t>
            </a:r>
            <a:r>
              <a:rPr lang="en-US" altLang="ko-KR" sz="2800" dirty="0"/>
              <a:t>size</a:t>
            </a:r>
            <a:r>
              <a:rPr lang="ko-KR" altLang="en-US" sz="2800" dirty="0"/>
              <a:t>가 정수라면</a:t>
            </a:r>
            <a:r>
              <a:rPr lang="en-US" altLang="ko-KR" sz="2800" dirty="0"/>
              <a:t>, 1-D </a:t>
            </a:r>
            <a:r>
              <a:rPr lang="ko-KR" altLang="en-US" sz="2800" dirty="0"/>
              <a:t>행렬이 랜덤변수들로 채워져 반환된다</a:t>
            </a:r>
            <a:r>
              <a:rPr lang="en-US" altLang="ko-KR" sz="28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511256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4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Seed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반복 가능한 것을 처리할 때 사용하면 </a:t>
            </a:r>
            <a:r>
              <a:rPr lang="en-US" altLang="ko-KR" sz="2800" dirty="0" smtClean="0"/>
              <a:t>get-state()</a:t>
            </a:r>
            <a:r>
              <a:rPr lang="ko-KR" altLang="en-US" sz="2800" dirty="0" smtClean="0"/>
              <a:t>로 처리하면 현재 상태가 출력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RandomState</a:t>
            </a:r>
            <a:r>
              <a:rPr lang="en-US" altLang="ko-KR" dirty="0" smtClean="0"/>
              <a:t> :seed/</a:t>
            </a:r>
            <a:r>
              <a:rPr lang="en-US" altLang="ko-KR" dirty="0" err="1" smtClean="0"/>
              <a:t>get_state</a:t>
            </a:r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2852936"/>
            <a:ext cx="5991225" cy="318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seed</a:t>
            </a:r>
            <a:r>
              <a:rPr lang="ko-KR" altLang="en-US" dirty="0" smtClean="0"/>
              <a:t>는 반복적인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동일한 범주에서 처리하기 위한 방식으로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변수를 고정시킴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seed 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03104"/>
            <a:ext cx="295232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1269"/>
            <a:ext cx="403244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3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Distributions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</a:t>
            </a:r>
            <a:r>
              <a:rPr lang="ko-KR" altLang="en-US" sz="2800" dirty="0"/>
              <a:t>은 </a:t>
            </a:r>
            <a:r>
              <a:rPr lang="en-US" altLang="ko-KR" sz="2800" dirty="0" smtClean="0"/>
              <a:t>trial , p</a:t>
            </a:r>
            <a:r>
              <a:rPr lang="ko-KR" altLang="en-US" sz="2800" dirty="0"/>
              <a:t>는 구간 </a:t>
            </a:r>
            <a:r>
              <a:rPr lang="en-US" altLang="ko-KR" sz="2800" dirty="0"/>
              <a:t>[0,1]</a:t>
            </a:r>
            <a:r>
              <a:rPr lang="ko-KR" altLang="en-US" sz="2800" dirty="0"/>
              <a:t>에 성공 </a:t>
            </a:r>
            <a:r>
              <a:rPr lang="en-US" altLang="ko-KR" sz="2800" dirty="0"/>
              <a:t>P</a:t>
            </a:r>
            <a:r>
              <a:rPr lang="ko-KR" altLang="en-US" sz="2800" dirty="0"/>
              <a:t>는 확률 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이항 </a:t>
            </a:r>
            <a:r>
              <a:rPr lang="ko-KR" altLang="en-US" sz="2800" dirty="0"/>
              <a:t>분포에서 작성한 </a:t>
            </a:r>
            <a:r>
              <a:rPr lang="ko-KR" altLang="en-US" sz="2800" dirty="0" smtClean="0"/>
              <a:t>것임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Binomial : </a:t>
            </a:r>
            <a:r>
              <a:rPr lang="ko-KR" altLang="en-US" dirty="0" smtClean="0"/>
              <a:t>이항분포</a:t>
            </a:r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66" y="2996952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005064"/>
            <a:ext cx="59340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[</a:t>
            </a:r>
            <a:r>
              <a:rPr lang="en-US" altLang="ko-KR" sz="2800" dirty="0"/>
              <a:t>low, </a:t>
            </a:r>
            <a:r>
              <a:rPr lang="en-US" altLang="ko-KR" sz="2800" dirty="0" smtClean="0"/>
              <a:t>high)</a:t>
            </a:r>
            <a:r>
              <a:rPr lang="ko-KR" altLang="en-US" sz="2800" dirty="0" smtClean="0"/>
              <a:t>는</a:t>
            </a:r>
            <a:r>
              <a:rPr lang="en-US" altLang="ko-KR" sz="2800" dirty="0" smtClean="0"/>
              <a:t> low</a:t>
            </a:r>
            <a:r>
              <a:rPr lang="ko-KR" altLang="en-US" sz="2800" dirty="0" smtClean="0"/>
              <a:t>를 포함하지만 </a:t>
            </a:r>
            <a:r>
              <a:rPr lang="en-US" altLang="ko-KR" sz="2800" dirty="0" smtClean="0"/>
              <a:t>high</a:t>
            </a:r>
            <a:r>
              <a:rPr lang="ko-KR" altLang="en-US" sz="2800" dirty="0" smtClean="0"/>
              <a:t>를 포함하지 않는 정규분로를 표시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 </a:t>
            </a:r>
            <a:endParaRPr lang="en-US" altLang="ko-K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708920"/>
            <a:ext cx="5553075" cy="380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9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a </a:t>
            </a:r>
            <a:r>
              <a:rPr lang="en-US" altLang="ko-KR" sz="2800" dirty="0"/>
              <a:t>standard Normal distribution (mean=0, </a:t>
            </a:r>
            <a:r>
              <a:rPr lang="en-US" altLang="ko-KR" sz="2800" dirty="0" err="1"/>
              <a:t>stdev</a:t>
            </a:r>
            <a:r>
              <a:rPr lang="en-US" altLang="ko-KR" sz="2800" dirty="0"/>
              <a:t>=1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표시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standard_normal</a:t>
            </a:r>
            <a:r>
              <a:rPr lang="en-US" altLang="ko-KR" dirty="0"/>
              <a:t> 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76" y="2708920"/>
            <a:ext cx="5600700" cy="392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주요 순서처</a:t>
            </a:r>
            <a:r>
              <a:rPr lang="ko-KR" altLang="en-US" dirty="0"/>
              <a:t>리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순열의 값인 원소로 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permutation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59"/>
            <a:ext cx="417646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65531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1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값을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</a:t>
            </a:r>
            <a:r>
              <a:rPr lang="en-US" altLang="ko-KR" dirty="0" err="1" smtClean="0"/>
              <a:t>int</a:t>
            </a:r>
            <a:endParaRPr lang="ko-KR" altLang="en-US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032448" cy="39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7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일차원과</a:t>
            </a:r>
            <a:r>
              <a:rPr lang="ko-KR" altLang="en-US" sz="2800" dirty="0" smtClean="0"/>
              <a:t> 다차원의 원소 개수를 </a:t>
            </a:r>
            <a:r>
              <a:rPr lang="en-US" altLang="ko-KR" sz="2800" dirty="0" err="1" smtClean="0"/>
              <a:t>len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함수로 처리시 다른 결과가 나옴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ko-KR" altLang="en-US" dirty="0"/>
              <a:t>주요 변수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93591"/>
              </p:ext>
            </p:extLst>
          </p:nvPr>
        </p:nvGraphicFramePr>
        <p:xfrm>
          <a:off x="4932040" y="2836804"/>
          <a:ext cx="3660114" cy="3924167"/>
        </p:xfrm>
        <a:graphic>
          <a:graphicData uri="http://schemas.openxmlformats.org/drawingml/2006/table">
            <a:tbl>
              <a:tblPr/>
              <a:tblGrid>
                <a:gridCol w="1423378"/>
                <a:gridCol w="2236736"/>
              </a:tblGrid>
              <a:tr h="3111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dirty="0" smtClean="0">
                          <a:effectLst/>
                        </a:rPr>
                        <a:t>변수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smtClean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493702">
                <a:tc>
                  <a:txBody>
                    <a:bodyPr/>
                    <a:lstStyle/>
                    <a:p>
                      <a:pPr marL="0" algn="ctr" rtl="0" eaLnBrk="1" fontAlgn="t" latinLnBrk="1" hangingPunct="1"/>
                      <a:r>
                        <a:rPr kumimoji="0"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ndarray.real</a:t>
                      </a:r>
                      <a:endParaRPr kumimoji="0" lang="en-US" altLang="ko-KR" sz="12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ndarray.imag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복소수에서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허수값</a:t>
                      </a:r>
                      <a:endParaRPr kumimoji="0" lang="en-US" altLang="ko-KR" sz="12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198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ndarray.strides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원소의 크기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6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ndarray.base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다른 곳에 할당할 경우 그 원천에 대한 것을 가지고 있음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84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/>
                        <a:t>flat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객체가 차원을 가질 경우 하나로 연계해서 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처리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83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ndarray.</a:t>
                      </a:r>
                      <a:r>
                        <a:rPr lang="en-US" altLang="ko-KR" sz="1200" dirty="0" err="1" smtClean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ndarray</a:t>
                      </a:r>
                      <a:r>
                        <a:rPr kumimoji="0" lang="en-US" altLang="ko-KR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대한 </a:t>
                      </a:r>
                      <a:r>
                        <a:rPr kumimoji="0" lang="ko-KR" altLang="en-US" sz="12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역핼력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420" marR="46420" marT="46420" marB="4642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6805"/>
            <a:ext cx="37433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 choice(a, size=None, replace=True, </a:t>
            </a:r>
            <a:r>
              <a:rPr lang="en-US" altLang="ko-KR" dirty="0" smtClean="0"/>
              <a:t>p=None)</a:t>
            </a:r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array, size</a:t>
            </a:r>
            <a:r>
              <a:rPr lang="ko-KR" altLang="en-US" dirty="0" smtClean="0"/>
              <a:t>는 모형</a:t>
            </a:r>
            <a:r>
              <a:rPr lang="en-US" altLang="ko-KR" dirty="0" smtClean="0"/>
              <a:t>,replace=False</a:t>
            </a:r>
            <a:r>
              <a:rPr lang="ko-KR" altLang="en-US" dirty="0" smtClean="0"/>
              <a:t>는 사이즈 </a:t>
            </a:r>
            <a:endParaRPr lang="en-US" altLang="ko-KR" dirty="0" smtClean="0"/>
          </a:p>
          <a:p>
            <a:pPr marL="457200" lvl="1" indent="0" fontAlgn="base">
              <a:lnSpc>
                <a:spcPct val="110000"/>
              </a:lnSpc>
              <a:buNone/>
            </a:pPr>
            <a:r>
              <a:rPr lang="ko-KR" altLang="en-US" dirty="0" smtClean="0"/>
              <a:t>변경 불가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는 나오는 원소에 대한 확률을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choice : replace </a:t>
            </a:r>
            <a:r>
              <a:rPr lang="ko-KR" altLang="en-US" dirty="0" smtClean="0"/>
              <a:t>속</a:t>
            </a:r>
            <a:r>
              <a:rPr lang="ko-KR" altLang="en-US" dirty="0"/>
              <a:t>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2"/>
            <a:ext cx="5410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선택된 배열의 원소를 섞기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600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18246"/>
            <a:ext cx="29337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선형대수 기초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차원 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차원이해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차원</a:t>
            </a:r>
            <a:r>
              <a:rPr lang="en-US" altLang="ko-KR" dirty="0"/>
              <a:t>(</a:t>
            </a:r>
            <a:r>
              <a:rPr lang="ko-KR" altLang="en-US" dirty="0"/>
              <a:t>次元</a:t>
            </a:r>
            <a:r>
              <a:rPr lang="en-US" altLang="ko-KR" dirty="0"/>
              <a:t>)</a:t>
            </a:r>
            <a:r>
              <a:rPr lang="ko-KR" altLang="en-US" dirty="0"/>
              <a:t>은 수학에서 공간 내에 있는 점 등의 위치를 나타내기 위해 필요한 축의 개수를 </a:t>
            </a:r>
            <a:r>
              <a:rPr lang="ko-KR" altLang="en-US" dirty="0" smtClean="0"/>
              <a:t>말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하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645024"/>
            <a:ext cx="6362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3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Tensor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표시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차원은 벡터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matrix, 3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cube, 4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, vector, 5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matrix, 6</a:t>
            </a:r>
            <a:r>
              <a:rPr lang="ko-KR" altLang="en-US" dirty="0" smtClean="0"/>
              <a:t>차원은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cube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tensor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68" y="3284984"/>
            <a:ext cx="5857875" cy="331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ko-KR" altLang="en-US" dirty="0"/>
              <a:t>이해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0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</a:t>
            </a:r>
            <a:r>
              <a:rPr lang="ko-KR" altLang="en-US" dirty="0"/>
              <a:t>란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8933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스칼라는 </a:t>
            </a:r>
            <a:r>
              <a:rPr lang="en-US" altLang="ko-KR" dirty="0" smtClean="0"/>
              <a:t>number, vector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list(row or column), matrix</a:t>
            </a:r>
            <a:r>
              <a:rPr lang="ko-KR" altLang="en-US" dirty="0" smtClean="0"/>
              <a:t>는 숫자들의 </a:t>
            </a:r>
            <a:r>
              <a:rPr lang="en-US" altLang="ko-KR" dirty="0" smtClean="0"/>
              <a:t>array( rows, columns) </a:t>
            </a:r>
            <a:r>
              <a:rPr lang="ko-KR" altLang="en-US" dirty="0"/>
              <a:t>그</a:t>
            </a:r>
            <a:r>
              <a:rPr lang="ko-KR" altLang="en-US" dirty="0" smtClean="0"/>
              <a:t>리고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Matrix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pic>
        <p:nvPicPr>
          <p:cNvPr id="30722" name="Picture 2" descr="https://www.mathsisfun.com/algebra/images/scalar-vector-matri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6336704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491880" y="56231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벡터는 </a:t>
            </a:r>
            <a:r>
              <a:rPr lang="en-US" altLang="ko-KR" dirty="0"/>
              <a:t>tail</a:t>
            </a:r>
            <a:r>
              <a:rPr lang="ko-KR" altLang="en-US" dirty="0"/>
              <a:t>부터 </a:t>
            </a:r>
            <a:r>
              <a:rPr lang="en-US" altLang="ko-KR" dirty="0"/>
              <a:t>head</a:t>
            </a:r>
            <a:r>
              <a:rPr lang="ko-KR" altLang="en-US" dirty="0"/>
              <a:t>까지의 유향선분으로 표시 </a:t>
            </a:r>
          </a:p>
        </p:txBody>
      </p:sp>
      <p:pic>
        <p:nvPicPr>
          <p:cNvPr id="7" name="Picture 8" descr="https://www.mathsisfun.com/algebra/images/vector-not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76" y="5623173"/>
            <a:ext cx="1804055" cy="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2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 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벡터는 방향과 크기로 특징 지어지는 </a:t>
            </a:r>
            <a:r>
              <a:rPr lang="ko-KR" altLang="en-US" dirty="0" err="1"/>
              <a:t>물리량을</a:t>
            </a:r>
            <a:r>
              <a:rPr lang="ko-KR" altLang="en-US" dirty="0"/>
              <a:t> </a:t>
            </a:r>
            <a:r>
              <a:rPr lang="ko-KR" altLang="en-US" dirty="0" smtClean="0"/>
              <a:t>나타내면 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</a:t>
            </a:r>
            <a:r>
              <a:rPr lang="ko-KR" altLang="en-US" dirty="0"/>
              <a:t>길이는 </a:t>
            </a:r>
            <a:r>
              <a:rPr lang="ko-KR" altLang="en-US" dirty="0" smtClean="0"/>
              <a:t>크기와  방향을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73016"/>
            <a:ext cx="441389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30191"/>
            <a:ext cx="30003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1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/>
              <a:t>는 벡터 </a:t>
            </a:r>
            <a:r>
              <a:rPr lang="en-US" altLang="ko-KR" dirty="0"/>
              <a:t>1xN, Nx1, </a:t>
            </a:r>
            <a:r>
              <a:rPr lang="ko-KR" altLang="en-US" dirty="0"/>
              <a:t>그리고 </a:t>
            </a:r>
            <a:r>
              <a:rPr lang="en-US" altLang="ko-KR" dirty="0"/>
              <a:t>N</a:t>
            </a:r>
            <a:r>
              <a:rPr lang="ko-KR" altLang="en-US" dirty="0"/>
              <a:t>크기의 </a:t>
            </a:r>
            <a:r>
              <a:rPr lang="en-US" altLang="ko-KR" dirty="0"/>
              <a:t>1</a:t>
            </a:r>
            <a:r>
              <a:rPr lang="ko-KR" altLang="en-US" dirty="0"/>
              <a:t>차원 배열이 모두 각각 </a:t>
            </a:r>
            <a:r>
              <a:rPr lang="ko-KR" altLang="en-US" dirty="0" smtClean="0"/>
              <a:t>다르며</a:t>
            </a:r>
            <a:r>
              <a:rPr lang="en-US" altLang="ko-KR" dirty="0" smtClean="0"/>
              <a:t>, </a:t>
            </a:r>
            <a:r>
              <a:rPr lang="ko-KR" altLang="en-US" dirty="0"/>
              <a:t>벡터는 그 자체로 특정 좌표를 나타내기도 하지만 방향을 나타냄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err="1" smtClean="0"/>
              <a:t>vertor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749222"/>
              </p:ext>
            </p:extLst>
          </p:nvPr>
        </p:nvGraphicFramePr>
        <p:xfrm>
          <a:off x="755576" y="3429000"/>
          <a:ext cx="7416825" cy="235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scalar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정적 위치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속도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방향성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단순 값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열 구분 없음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행벡터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열벡터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스칼라</a:t>
            </a:r>
            <a:r>
              <a:rPr lang="en-US" altLang="ko-KR" sz="2800" dirty="0"/>
              <a:t>/</a:t>
            </a:r>
            <a:r>
              <a:rPr lang="ko-KR" altLang="en-US" sz="2800" dirty="0"/>
              <a:t>벡터</a:t>
            </a:r>
            <a:r>
              <a:rPr lang="en-US" altLang="ko-KR" sz="2800" dirty="0"/>
              <a:t>/</a:t>
            </a:r>
            <a:r>
              <a:rPr lang="ko-KR" altLang="en-US" sz="2800" dirty="0"/>
              <a:t>행렬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/</a:t>
            </a:r>
            <a:r>
              <a:rPr lang="ko-KR" altLang="en-US" dirty="0"/>
              <a:t>벡터</a:t>
            </a:r>
            <a:r>
              <a:rPr lang="en-US" altLang="ko-KR" dirty="0"/>
              <a:t>/</a:t>
            </a:r>
            <a:r>
              <a:rPr lang="ko-KR" altLang="en-US" dirty="0" smtClean="0"/>
              <a:t>행렬 예</a:t>
            </a:r>
            <a:r>
              <a:rPr lang="ko-KR" altLang="en-US" dirty="0"/>
              <a:t>시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15" y="3269709"/>
            <a:ext cx="3571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Vector </a:t>
            </a:r>
            <a:r>
              <a:rPr lang="ko-KR" altLang="en-US" dirty="0" smtClean="0"/>
              <a:t>크기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크기는 </a:t>
            </a:r>
            <a:r>
              <a:rPr lang="en-US" altLang="ko-KR" dirty="0"/>
              <a:t>||v|| =  </a:t>
            </a:r>
            <a:r>
              <a:rPr lang="en-US" altLang="ko-KR" dirty="0" err="1"/>
              <a:t>sqrt</a:t>
            </a:r>
            <a:r>
              <a:rPr lang="en-US" altLang="ko-KR" dirty="0"/>
              <a:t>(v0^2 + v1^2 + v2^2... + vn^2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크기</a:t>
            </a:r>
            <a:endParaRPr lang="ko-KR" altLang="en-US" dirty="0"/>
          </a:p>
        </p:txBody>
      </p:sp>
      <p:pic>
        <p:nvPicPr>
          <p:cNvPr id="19458" name="Picture 2" descr="https://www.mathsisfun.com/algebra/images/vector-mag-di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14768"/>
            <a:ext cx="25336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9992" y="5157192"/>
            <a:ext cx="417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/>
              <a:t> </a:t>
            </a:r>
            <a:r>
              <a:rPr lang="en-US" altLang="ko-KR" b="1" dirty="0"/>
              <a:t>b</a:t>
            </a:r>
            <a:r>
              <a:rPr lang="en-US" altLang="ko-KR" dirty="0"/>
              <a:t> = (6,8) </a:t>
            </a:r>
            <a:r>
              <a:rPr lang="ko-KR" altLang="en-US" dirty="0" smtClean="0"/>
              <a:t>의 크기</a:t>
            </a:r>
            <a:endParaRPr lang="en-US" altLang="ko-KR" dirty="0"/>
          </a:p>
          <a:p>
            <a:r>
              <a:rPr lang="en-US" altLang="ko-KR" dirty="0"/>
              <a:t>|</a:t>
            </a:r>
            <a:r>
              <a:rPr lang="en-US" altLang="ko-KR" b="1" dirty="0"/>
              <a:t>b</a:t>
            </a:r>
            <a:r>
              <a:rPr lang="en-US" altLang="ko-KR" dirty="0"/>
              <a:t>| = √( 6</a:t>
            </a:r>
            <a:r>
              <a:rPr lang="en-US" altLang="ko-KR" baseline="30000" dirty="0"/>
              <a:t>2</a:t>
            </a:r>
            <a:r>
              <a:rPr lang="en-US" altLang="ko-KR" dirty="0"/>
              <a:t> + 8</a:t>
            </a:r>
            <a:r>
              <a:rPr lang="en-US" altLang="ko-KR" baseline="30000" dirty="0"/>
              <a:t>2 </a:t>
            </a:r>
            <a:r>
              <a:rPr lang="en-US" altLang="ko-KR" dirty="0"/>
              <a:t>) = √( 36+64</a:t>
            </a:r>
            <a:r>
              <a:rPr lang="en-US" altLang="ko-KR" baseline="30000" dirty="0"/>
              <a:t> </a:t>
            </a:r>
            <a:r>
              <a:rPr lang="en-US" altLang="ko-KR" dirty="0"/>
              <a:t>) = √100 = 10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8686"/>
            <a:ext cx="331236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0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길이 즉 크기를 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크기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717032"/>
            <a:ext cx="3528392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64320"/>
            <a:ext cx="4314825" cy="401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92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크기</a:t>
            </a:r>
            <a:r>
              <a:rPr lang="en-US" altLang="ko-KR" sz="2800" dirty="0" smtClean="0"/>
              <a:t>(Magnitude)</a:t>
            </a:r>
            <a:r>
              <a:rPr lang="ko-KR" altLang="en-US" sz="2800" dirty="0" smtClean="0"/>
              <a:t>는 원소들의 제곱을 더하고 이에 대한 제곱근의 값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벡터의 </a:t>
            </a:r>
            <a:r>
              <a:rPr lang="ko-KR" altLang="en-US" sz="2800" dirty="0"/>
              <a:t>크기는 </a:t>
            </a:r>
            <a:r>
              <a:rPr lang="en-US" altLang="ko-KR" sz="2800" dirty="0"/>
              <a:t>x</a:t>
            </a:r>
            <a:r>
              <a:rPr lang="ko-KR" altLang="en-US" sz="2800" dirty="0"/>
              <a:t>축의 변위와 </a:t>
            </a:r>
            <a:r>
              <a:rPr lang="en-US" altLang="ko-KR" sz="2800" dirty="0"/>
              <a:t>y</a:t>
            </a:r>
            <a:r>
              <a:rPr lang="ko-KR" altLang="en-US" sz="2800" dirty="0"/>
              <a:t>축의 변위를 이용하여 피타고라스 </a:t>
            </a:r>
            <a:r>
              <a:rPr lang="ko-KR" altLang="en-US" sz="2800" dirty="0" smtClean="0"/>
              <a:t>정리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크기 계산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480"/>
            <a:ext cx="41529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단위벡터</a:t>
            </a:r>
            <a:r>
              <a:rPr lang="en-US" altLang="ko-KR" dirty="0" smtClean="0"/>
              <a:t>(unit vector)</a:t>
            </a:r>
            <a:r>
              <a:rPr lang="ko-KR" altLang="en-US" dirty="0" smtClean="0"/>
              <a:t>는 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</a:t>
            </a:r>
            <a:endParaRPr lang="ko-KR" altLang="en-US" dirty="0"/>
          </a:p>
        </p:txBody>
      </p:sp>
      <p:pic>
        <p:nvPicPr>
          <p:cNvPr id="31746" name="Picture 2" descr="https://www.mathsisfun.com/algebra/images/vector-un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60366"/>
            <a:ext cx="19716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https://www.mathsisfun.com/algebra/images/vector-unit-h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0" y="3980751"/>
            <a:ext cx="904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7089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벡터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40770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표기법은 문자에 모자</a:t>
            </a:r>
            <a:r>
              <a:rPr lang="en-US" altLang="ko-KR" dirty="0" smtClean="0"/>
              <a:t>(hat)</a:t>
            </a:r>
            <a:r>
              <a:rPr lang="ko-KR" altLang="en-US" dirty="0" smtClean="0"/>
              <a:t>을 사용해서 표시</a:t>
            </a:r>
            <a:endParaRPr lang="ko-KR" altLang="en-US" dirty="0"/>
          </a:p>
        </p:txBody>
      </p:sp>
      <p:pic>
        <p:nvPicPr>
          <p:cNvPr id="12" name="Picture 5" descr="https://www.mathsisfun.com/algebra/images/vector-unit-sca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85184"/>
            <a:ext cx="2098797" cy="13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7842" y="5517232"/>
            <a:ext cx="375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/>
            <a:r>
              <a:rPr lang="ko-KR" altLang="en-US" dirty="0"/>
              <a:t>모든 벡터는 단위벡터에 대해 </a:t>
            </a:r>
            <a:r>
              <a:rPr lang="en-US" altLang="ko-KR" dirty="0" err="1"/>
              <a:t>sclae</a:t>
            </a:r>
            <a:r>
              <a:rPr lang="en-US" altLang="ko-KR" dirty="0"/>
              <a:t> </a:t>
            </a:r>
            <a:r>
              <a:rPr lang="ko-KR" altLang="en-US" dirty="0"/>
              <a:t>배수 만큼의 크기를 가진 벡터</a:t>
            </a:r>
          </a:p>
        </p:txBody>
      </p:sp>
    </p:spTree>
    <p:extLst>
      <p:ext uri="{BB962C8B-B14F-4D97-AF65-F5344CB8AC3E}">
        <p14:creationId xmlns:p14="http://schemas.microsoft.com/office/powerpoint/2010/main" val="34327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해당 벡터를 </a:t>
            </a:r>
            <a:r>
              <a:rPr lang="en-US" altLang="ko-KR" dirty="0" smtClean="0"/>
              <a:t>0 ~ 1</a:t>
            </a:r>
            <a:r>
              <a:rPr lang="ko-KR" altLang="en-US" dirty="0" smtClean="0"/>
              <a:t>의 값으로 정규화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단위벡터  정규화</a:t>
            </a:r>
            <a:endParaRPr lang="ko-KR" altLang="en-US" dirty="0"/>
          </a:p>
        </p:txBody>
      </p:sp>
      <p:pic>
        <p:nvPicPr>
          <p:cNvPr id="31751" name="Picture 7" descr="http://snipd.net/wp-content/uploads/2011/05/Normalize_v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6" y="3212976"/>
            <a:ext cx="23336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1939"/>
            <a:ext cx="47910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0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스칼라와 연산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2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939608" cy="5112568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 smtClean="0"/>
              <a:t>1</a:t>
            </a:r>
            <a:r>
              <a:rPr lang="en-US" altLang="ko-KR" sz="4000" dirty="0"/>
              <a:t>. </a:t>
            </a:r>
            <a:r>
              <a:rPr lang="en-US" altLang="ko-KR" sz="4000" dirty="0" err="1" smtClean="0"/>
              <a:t>Numpy</a:t>
            </a:r>
            <a:r>
              <a:rPr lang="en-US" altLang="ko-KR" sz="4000" dirty="0" smtClean="0"/>
              <a:t>  </a:t>
            </a:r>
            <a:r>
              <a:rPr lang="ko-KR" altLang="en-US" sz="4000" dirty="0" smtClean="0"/>
              <a:t>기초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2.Numpy </a:t>
            </a:r>
            <a:r>
              <a:rPr lang="en-US" altLang="ko-KR" sz="4000" dirty="0" err="1" smtClean="0"/>
              <a:t>dtype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클래스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3. </a:t>
            </a:r>
            <a:r>
              <a:rPr lang="en-US" altLang="ko-KR" sz="4000" dirty="0" err="1"/>
              <a:t>Numpy</a:t>
            </a:r>
            <a:r>
              <a:rPr lang="ko-KR" altLang="en-US" sz="4000" dirty="0" smtClean="0"/>
              <a:t> 함수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4. </a:t>
            </a:r>
            <a:r>
              <a:rPr lang="ko-KR" altLang="en-US" sz="4000" dirty="0" smtClean="0"/>
              <a:t>선형대수 기초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이중으로 지원하는 함수와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많지만 용도에 </a:t>
            </a:r>
            <a:r>
              <a:rPr lang="ko-KR" altLang="en-US" dirty="0" err="1" smtClean="0"/>
              <a:t>맞춰사용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사용을 권고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573016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umpy</a:t>
            </a:r>
            <a:r>
              <a:rPr lang="en-US" altLang="ko-KR" dirty="0" smtClean="0">
                <a:solidFill>
                  <a:schemeClr val="tx1"/>
                </a:solidFill>
              </a:rPr>
              <a:t> module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r>
              <a:rPr lang="ko-KR" altLang="en-US" dirty="0">
                <a:solidFill>
                  <a:schemeClr val="tx1"/>
                </a:solidFill>
              </a:rPr>
              <a:t>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44008" y="3548675"/>
            <a:ext cx="2736304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</a:t>
            </a:r>
            <a:r>
              <a:rPr lang="en-US" altLang="ko-KR" dirty="0" err="1" smtClean="0">
                <a:solidFill>
                  <a:schemeClr val="tx1"/>
                </a:solidFill>
              </a:rPr>
              <a:t>darray</a:t>
            </a:r>
            <a:r>
              <a:rPr lang="en-US" altLang="ko-KR" dirty="0" smtClean="0">
                <a:solidFill>
                  <a:schemeClr val="tx1"/>
                </a:solidFill>
              </a:rPr>
              <a:t> class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메소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에 대한 수치 계산은 기본 벡터화해서 배열을 만들어서 계산함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수치계산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140013"/>
            <a:ext cx="2952328" cy="2881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+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덧셈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뺄셈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곱셈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/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나눗셈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**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제곱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%    : 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배열간 나머지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 err="1">
              <a:solidFill>
                <a:schemeClr val="tx1"/>
              </a:solidFill>
            </a:endParaRPr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96952"/>
            <a:ext cx="26860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5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multiply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*</a:t>
            </a:r>
            <a:r>
              <a:rPr lang="ko-KR" altLang="en-US" dirty="0" smtClean="0"/>
              <a:t>연산자와 같은 계산 결과가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multiply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345638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66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353432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The vector (8,13) and the vector (26,7) add up to the vector (34,20)</a:t>
            </a:r>
          </a:p>
          <a:p>
            <a:pPr marL="457200" lvl="1" indent="0" fontAlgn="base">
              <a:buNone/>
            </a:pPr>
            <a:r>
              <a:rPr lang="en-US" altLang="ko-KR" dirty="0"/>
              <a:t>Example: add the vectors a = (8,13) and b = (26,7)</a:t>
            </a:r>
          </a:p>
          <a:p>
            <a:pPr marL="457200" lvl="1" indent="0" fontAlgn="base">
              <a:buNone/>
            </a:pPr>
            <a:r>
              <a:rPr lang="en-US" altLang="ko-KR" dirty="0"/>
              <a:t>c = a + b</a:t>
            </a:r>
          </a:p>
          <a:p>
            <a:pPr marL="457200" lvl="1" indent="0" fontAlgn="base">
              <a:buNone/>
            </a:pPr>
            <a:r>
              <a:rPr lang="en-US" altLang="ko-KR" dirty="0"/>
              <a:t>c = (8,13) + (26,7) = (8+26,13+7) = (34,20)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pic>
        <p:nvPicPr>
          <p:cNvPr id="19460" name="Picture 4" descr="https://www.mathsisfun.com/algebra/images/vector-add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6856"/>
            <a:ext cx="46101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9712" y="50559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52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0766" y="520838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425936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1140" y="48713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3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두 벡터 평행 이동해 </a:t>
            </a:r>
            <a:r>
              <a:rPr lang="ko-KR" altLang="en-US" dirty="0" err="1" smtClean="0"/>
              <a:t>평행사변형을</a:t>
            </a:r>
            <a:r>
              <a:rPr lang="ko-KR" altLang="en-US" dirty="0" smtClean="0"/>
              <a:t> 만든 후 가운데 벡터가 실제 덧셈한 벡터를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: +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85874" y="513814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184565" y="43231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96304" y="4355552"/>
            <a:ext cx="1215422" cy="78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36142" y="461843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2944" y="5301208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28665" y="4543449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</a:t>
            </a:r>
            <a:endParaRPr lang="ko-KR" altLang="en-US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06748" y="4355552"/>
            <a:ext cx="375270" cy="8149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73465" y="4730647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</a:t>
            </a:r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523831" y="4323152"/>
            <a:ext cx="9208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1835" y="3933056"/>
            <a:ext cx="41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</a:t>
            </a:r>
            <a:endParaRPr lang="ko-KR" altLang="en-US" sz="12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97878"/>
            <a:ext cx="3024336" cy="257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6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방향성을 반대로 이동한  실제 벡터를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: -</a:t>
            </a:r>
            <a:endParaRPr lang="ko-KR" altLang="en-US" dirty="0"/>
          </a:p>
        </p:txBody>
      </p:sp>
      <p:pic>
        <p:nvPicPr>
          <p:cNvPr id="20482" name="Picture 2" descr="https://www.mathsisfun.com/algebra/images/vector-subtr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372"/>
            <a:ext cx="25146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51920" y="259974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Example: subtract </a:t>
            </a:r>
            <a:r>
              <a:rPr lang="en-US" altLang="ko-KR" b="1" dirty="0"/>
              <a:t>k</a:t>
            </a:r>
            <a:r>
              <a:rPr lang="en-US" altLang="ko-KR" dirty="0"/>
              <a:t> = (4,5) from </a:t>
            </a:r>
            <a:r>
              <a:rPr lang="en-US" altLang="ko-KR" b="1" dirty="0"/>
              <a:t>v</a:t>
            </a:r>
            <a:r>
              <a:rPr lang="en-US" altLang="ko-KR" dirty="0"/>
              <a:t> = (12,2)</a:t>
            </a:r>
          </a:p>
          <a:p>
            <a:r>
              <a:rPr lang="en-US" altLang="ko-KR" b="1" dirty="0"/>
              <a:t>a</a:t>
            </a:r>
            <a:r>
              <a:rPr lang="en-US" altLang="ko-KR" dirty="0"/>
              <a:t> = </a:t>
            </a:r>
            <a:r>
              <a:rPr lang="en-US" altLang="ko-KR" b="1" dirty="0"/>
              <a:t>v</a:t>
            </a:r>
            <a:r>
              <a:rPr lang="en-US" altLang="ko-KR" dirty="0"/>
              <a:t> + −</a:t>
            </a:r>
            <a:r>
              <a:rPr lang="en-US" altLang="ko-KR" b="1" dirty="0"/>
              <a:t>k</a:t>
            </a:r>
            <a:endParaRPr lang="en-US" altLang="ko-KR" dirty="0"/>
          </a:p>
          <a:p>
            <a:r>
              <a:rPr lang="en-US" altLang="ko-KR" b="1" dirty="0"/>
              <a:t>a</a:t>
            </a:r>
            <a:r>
              <a:rPr lang="en-US" altLang="ko-KR" dirty="0"/>
              <a:t> = (12,2) + −(4,5) = (12,2) + (−4,−5) = (12−4,2−5) = (8,−3)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55510"/>
            <a:ext cx="2952328" cy="25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219826" y="4543077"/>
            <a:ext cx="2132097" cy="1423206"/>
            <a:chOff x="6243414" y="3890146"/>
            <a:chExt cx="2132097" cy="142320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7164288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7164288" y="4141325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539558" y="4221088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6243414" y="4956315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6310343" y="4135582"/>
              <a:ext cx="375270" cy="814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 flipV="1">
              <a:off x="6624432" y="4215345"/>
              <a:ext cx="545604" cy="735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72697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e</a:t>
              </a:r>
              <a:endParaRPr lang="ko-KR" altLang="en-US" sz="1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62971" y="430338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d</a:t>
              </a:r>
              <a:endParaRPr lang="ko-KR" alt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71455" y="4370918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g</a:t>
              </a:r>
              <a:endParaRPr lang="ko-KR" alt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0212" y="506713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6618684" y="4182893"/>
              <a:ext cx="920874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21288" y="389014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-e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2946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1327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각 원소에 </a:t>
            </a:r>
            <a:r>
              <a:rPr lang="ko-KR" altLang="en-US" dirty="0" err="1" smtClean="0"/>
              <a:t>스칼라값만큼</a:t>
            </a:r>
            <a:r>
              <a:rPr lang="ko-KR" altLang="en-US" dirty="0" smtClean="0"/>
              <a:t> 곱하여 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스칼라곱</a:t>
            </a:r>
            <a:endParaRPr lang="ko-KR" altLang="en-US" dirty="0"/>
          </a:p>
        </p:txBody>
      </p:sp>
      <p:pic>
        <p:nvPicPr>
          <p:cNvPr id="19462" name="Picture 6" descr="https://www.mathsisfun.com/algebra/images/vector-scal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39475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3009726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m = [7,3]</a:t>
            </a:r>
          </a:p>
          <a:p>
            <a:endParaRPr lang="en-US" altLang="ko-KR" dirty="0"/>
          </a:p>
          <a:p>
            <a:r>
              <a:rPr lang="en-US" altLang="ko-KR" dirty="0" smtClean="0"/>
              <a:t>A = 3m= [21,9]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05064"/>
            <a:ext cx="3168352" cy="2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5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벡터의 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벡터를 더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평</a:t>
            </a:r>
            <a:r>
              <a:rPr lang="ko-KR" altLang="en-US" dirty="0" err="1"/>
              <a:t>형</a:t>
            </a:r>
            <a:r>
              <a:rPr lang="ko-KR" altLang="en-US" dirty="0" err="1" smtClean="0"/>
              <a:t>사변형의</a:t>
            </a:r>
            <a:r>
              <a:rPr lang="ko-KR" altLang="en-US" dirty="0" smtClean="0"/>
              <a:t> 대각선인 </a:t>
            </a:r>
            <a:r>
              <a:rPr lang="ko-KR" altLang="en-US" dirty="0"/>
              <a:t>새 벡터가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의 합</a:t>
            </a:r>
            <a:endParaRPr lang="ko-KR" altLang="en-US" dirty="0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3573016"/>
            <a:ext cx="3067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93096"/>
            <a:ext cx="1571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65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내적과 외적 비교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5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외적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05715"/>
              </p:ext>
            </p:extLst>
          </p:nvPr>
        </p:nvGraphicFramePr>
        <p:xfrm>
          <a:off x="971600" y="2420888"/>
          <a:ext cx="7344817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/>
                <a:gridCol w="2894722"/>
                <a:gridCol w="2894722"/>
              </a:tblGrid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외적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명칭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Inner product,</a:t>
                      </a:r>
                      <a:r>
                        <a:rPr lang="en-US" altLang="ko-KR" sz="1200" baseline="0" dirty="0" smtClean="0"/>
                        <a:t> dot product, scalar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Outer product, vector product, cross product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.(Dot)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X(cross)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대상 벡터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n </a:t>
                      </a:r>
                      <a:r>
                        <a:rPr lang="ko-KR" altLang="en-US" sz="1200" baseline="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3 </a:t>
                      </a:r>
                      <a:r>
                        <a:rPr lang="ko-KR" altLang="en-US" sz="1200" dirty="0" smtClean="0"/>
                        <a:t>차원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1 +</a:t>
                      </a:r>
                      <a:r>
                        <a:rPr lang="en-US" altLang="ko-KR" sz="700" baseline="-2500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2 </a:t>
                      </a:r>
                      <a:r>
                        <a:rPr lang="en-US" altLang="ko-KR" sz="1200" dirty="0" smtClean="0"/>
                        <a:t>b</a:t>
                      </a:r>
                      <a:r>
                        <a:rPr lang="en-US" altLang="ko-KR" sz="700" dirty="0" smtClean="0"/>
                        <a:t>2 + …. +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n </a:t>
                      </a:r>
                      <a:r>
                        <a:rPr lang="en-US" altLang="ko-KR" sz="1200" dirty="0" err="1" smtClean="0"/>
                        <a:t>b</a:t>
                      </a:r>
                      <a:r>
                        <a:rPr lang="en-US" altLang="ko-KR" sz="700" dirty="0" err="1" smtClean="0"/>
                        <a:t>n</a:t>
                      </a:r>
                      <a:r>
                        <a:rPr lang="en-US" altLang="ko-KR" sz="700" dirty="0" smtClean="0"/>
                        <a:t>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(a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2,</a:t>
                      </a:r>
                      <a:r>
                        <a:rPr lang="en-US" altLang="ko-KR" sz="1200" dirty="0" smtClean="0"/>
                        <a:t> a</a:t>
                      </a:r>
                      <a:r>
                        <a:rPr lang="en-US" altLang="ko-KR" sz="700" dirty="0" smtClean="0"/>
                        <a:t>3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3,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dirty="0" smtClean="0"/>
                        <a:t>a</a:t>
                      </a:r>
                      <a:r>
                        <a:rPr lang="en-US" altLang="ko-KR" sz="700" dirty="0" smtClean="0"/>
                        <a:t>1</a:t>
                      </a:r>
                      <a:r>
                        <a:rPr lang="en-US" altLang="ko-KR" sz="1200" dirty="0" smtClean="0"/>
                        <a:t> b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1200" dirty="0" smtClean="0"/>
                        <a:t> – a</a:t>
                      </a:r>
                      <a:r>
                        <a:rPr lang="en-US" altLang="ko-KR" sz="700" dirty="0" smtClean="0"/>
                        <a:t>2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en-US" altLang="ko-KR" sz="1200" baseline="0" dirty="0" smtClean="0"/>
                        <a:t>b</a:t>
                      </a:r>
                      <a:r>
                        <a:rPr lang="en-US" altLang="ko-KR" sz="700" baseline="0" dirty="0" smtClean="0"/>
                        <a:t>1)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 cos </a:t>
                      </a:r>
                      <a:r>
                        <a:rPr lang="ko-KR" altLang="en-US" sz="1200" dirty="0" smtClean="0"/>
                        <a:t>각도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|a||b|</a:t>
                      </a:r>
                      <a:r>
                        <a:rPr lang="en-US" altLang="ko-KR" sz="1200" baseline="0" dirty="0" smtClean="0"/>
                        <a:t> sin</a:t>
                      </a:r>
                      <a:r>
                        <a:rPr lang="ko-KR" altLang="en-US" sz="1200" baseline="0" dirty="0" smtClean="0"/>
                        <a:t>각도 </a:t>
                      </a:r>
                      <a:r>
                        <a:rPr lang="en-US" altLang="ko-KR" sz="1200" baseline="0" dirty="0" smtClean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scalar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vector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python</a:t>
            </a:r>
            <a:r>
              <a:rPr lang="ko-KR" altLang="en-US" dirty="0" smtClean="0"/>
              <a:t>은 외부 함수를 클래스 내부 변수에 할당하면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인식하므로 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처리가 가능한 구조임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동일하게 처리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68351"/>
            <a:ext cx="417646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 fontScale="92500"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내적</a:t>
            </a:r>
            <a:r>
              <a:rPr lang="en-US" altLang="ko-KR" dirty="0"/>
              <a:t>(Inner </a:t>
            </a:r>
            <a:r>
              <a:rPr lang="en-US" altLang="ko-KR" dirty="0" smtClean="0"/>
              <a:t>Product)</a:t>
            </a:r>
            <a:r>
              <a:rPr lang="ko-KR" altLang="en-US" dirty="0" smtClean="0"/>
              <a:t>산식은 </a:t>
            </a:r>
            <a:r>
              <a:rPr lang="ko-KR" altLang="en-US" dirty="0" err="1" smtClean="0"/>
              <a:t>두벡터의</a:t>
            </a:r>
            <a:r>
              <a:rPr lang="ko-KR" altLang="en-US" dirty="0" smtClean="0"/>
              <a:t> 크기에 </a:t>
            </a:r>
            <a:r>
              <a:rPr lang="en-US" altLang="ko-KR" dirty="0" smtClean="0"/>
              <a:t>cos</a:t>
            </a:r>
            <a:r>
              <a:rPr lang="ko-KR" altLang="en-US" dirty="0" smtClean="0"/>
              <a:t>각을 곱한 결과 또는 </a:t>
            </a:r>
            <a:r>
              <a:rPr lang="ko-KR" altLang="en-US" dirty="0" err="1" smtClean="0"/>
              <a:t>두벡터간의</a:t>
            </a:r>
            <a:r>
              <a:rPr lang="ko-KR" altLang="en-US" dirty="0" smtClean="0"/>
              <a:t> 원소들이 곱의 합산과 같은 결과 </a:t>
            </a:r>
            <a:endParaRPr lang="en-US" altLang="ko-KR" dirty="0"/>
          </a:p>
          <a:p>
            <a:pPr marL="457200" lvl="1" indent="0" fontAlgn="base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산식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44538" y="5165023"/>
            <a:ext cx="38884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Where: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:</a:t>
            </a:r>
            <a:r>
              <a:rPr kumimoji="1" lang="en-US" altLang="ko-KR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vector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크기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: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사이의 각</a:t>
            </a:r>
            <a:endParaRPr kumimoji="1" lang="ko-KR" altLang="ko-KR" sz="8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2530" name="Picture 2" descr="https://www.mathsisfun.com/algebra/images/dot-product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1562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88024" y="5482390"/>
            <a:ext cx="3744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" name="Picture 2" descr="https://www.mathsisfun.com/algebra/images/dot-produc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19577"/>
            <a:ext cx="1590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8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두벡터에</a:t>
            </a:r>
            <a:r>
              <a:rPr lang="ko-KR" altLang="en-US" dirty="0" smtClean="0"/>
              <a:t> 내적 연산에 대한 수학적 처리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 수학적 예시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79912" y="3573016"/>
            <a:ext cx="46085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 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|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| × cos(θ)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cos(59.5°)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10 × 13 × 0.5075...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65.98... = 66 (rounded)</a:t>
            </a: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000088"/>
              </a:solidFill>
              <a:latin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x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+ a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b</a:t>
            </a:r>
            <a:r>
              <a:rPr kumimoji="1" lang="ko-KR" altLang="ko-KR" sz="1100" b="0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y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-6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× 5 + 8 × 12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-30 + 96</a:t>
            </a:r>
            <a:endParaRPr kumimoji="1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a 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·</a:t>
            </a:r>
            <a:r>
              <a:rPr kumimoji="1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 b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itchFamily="34" charset="0"/>
                <a:ea typeface="굴림" pitchFamily="50" charset="-127"/>
                <a:cs typeface="굴림" pitchFamily="50" charset="-127"/>
              </a:rPr>
              <a:t>= 66</a:t>
            </a:r>
            <a:endParaRPr kumimoji="1" lang="ko-KR" altLang="ko-KR" sz="12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4580" name="Picture 4" descr="https://www.mathsisfun.com/algebra/images/dot-product-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0383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연산을 통한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내적 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a · b</a:t>
            </a:r>
            <a:r>
              <a:rPr lang="en-US" altLang="ko-KR" dirty="0"/>
              <a:t> = a</a:t>
            </a:r>
            <a:r>
              <a:rPr lang="en-US" altLang="ko-KR" baseline="-25000" dirty="0"/>
              <a:t>x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x</a:t>
            </a:r>
            <a:r>
              <a:rPr lang="en-US" altLang="ko-KR" dirty="0"/>
              <a:t> + a</a:t>
            </a:r>
            <a:r>
              <a:rPr lang="en-US" altLang="ko-KR" baseline="-25000" dirty="0"/>
              <a:t>y</a:t>
            </a:r>
            <a:r>
              <a:rPr lang="en-US" altLang="ko-KR" dirty="0"/>
              <a:t> × b</a:t>
            </a:r>
            <a:r>
              <a:rPr lang="en-US" altLang="ko-KR" baseline="-25000" dirty="0"/>
              <a:t>y</a:t>
            </a:r>
            <a:r>
              <a:rPr lang="en-US" altLang="ko-KR" dirty="0"/>
              <a:t> + 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z</a:t>
            </a:r>
            <a:r>
              <a:rPr lang="en-US" altLang="ko-KR" dirty="0"/>
              <a:t> ×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z</a:t>
            </a:r>
            <a:endParaRPr lang="en-US" altLang="ko-KR" dirty="0"/>
          </a:p>
          <a:p>
            <a:r>
              <a:rPr lang="en-US" altLang="ko-KR" b="1" dirty="0"/>
              <a:t>a · b</a:t>
            </a:r>
            <a:r>
              <a:rPr lang="en-US" altLang="ko-KR" dirty="0"/>
              <a:t> = 9 × 4 + 2 × 8 + 7 × 10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36 + 16 + 70</a:t>
            </a:r>
          </a:p>
          <a:p>
            <a:r>
              <a:rPr lang="en-US" altLang="ko-KR" b="1" dirty="0"/>
              <a:t>a · b</a:t>
            </a:r>
            <a:r>
              <a:rPr lang="en-US" altLang="ko-KR" dirty="0"/>
              <a:t> = 122</a:t>
            </a:r>
          </a:p>
        </p:txBody>
      </p:sp>
    </p:spTree>
    <p:extLst>
      <p:ext uri="{BB962C8B-B14F-4D97-AF65-F5344CB8AC3E}">
        <p14:creationId xmlns:p14="http://schemas.microsoft.com/office/powerpoint/2010/main" val="2249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두벡터</a:t>
            </a:r>
            <a:r>
              <a:rPr lang="ko-KR" altLang="en-US" dirty="0" smtClean="0"/>
              <a:t> 사이의 각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내적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5602" name="Picture 2" descr="https://www.mathsisfun.com/algebra/images/dot-product-ex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30194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28529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벡터의 크기</a:t>
            </a:r>
            <a:endParaRPr lang="en-US" altLang="ko-KR" sz="1200" dirty="0" smtClean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= √(4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+ 8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+ 10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√(16 + 64 + 100)</a:t>
            </a:r>
          </a:p>
          <a:p>
            <a:r>
              <a:rPr lang="en-US" altLang="ko-KR" sz="1200" dirty="0" smtClean="0"/>
              <a:t> 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180</a:t>
            </a:r>
          </a:p>
          <a:p>
            <a:r>
              <a:rPr lang="en-US" altLang="ko-KR" sz="1200" dirty="0" smtClean="0"/>
              <a:t>b</a:t>
            </a:r>
            <a:r>
              <a:rPr lang="ko-KR" altLang="en-US" sz="1200" dirty="0" smtClean="0"/>
              <a:t>벡터의 크기</a:t>
            </a:r>
            <a:endParaRPr lang="en-US" altLang="ko-KR" sz="1200" dirty="0"/>
          </a:p>
          <a:p>
            <a:r>
              <a:rPr lang="en-US" altLang="ko-KR" sz="1200" dirty="0" smtClean="0"/>
              <a:t>  |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| = √(9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+ 2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 + 7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√(81 + 4 + 49)</a:t>
            </a:r>
          </a:p>
          <a:p>
            <a:r>
              <a:rPr lang="en-US" altLang="ko-KR" sz="1200" dirty="0" smtClean="0"/>
              <a:t>       = </a:t>
            </a:r>
            <a:r>
              <a:rPr lang="en-US" altLang="ko-KR" sz="1200" dirty="0"/>
              <a:t>√</a:t>
            </a:r>
            <a:r>
              <a:rPr lang="en-US" altLang="ko-KR" sz="1200" dirty="0" smtClean="0"/>
              <a:t>134</a:t>
            </a:r>
          </a:p>
          <a:p>
            <a:r>
              <a:rPr lang="ko-KR" altLang="en-US" sz="1200" dirty="0" smtClean="0"/>
              <a:t>내적 구하기</a:t>
            </a:r>
            <a:endParaRPr lang="en-US" altLang="ko-KR" sz="1200" dirty="0"/>
          </a:p>
          <a:p>
            <a:r>
              <a:rPr lang="en-US" altLang="ko-KR" sz="1200" dirty="0"/>
              <a:t> </a:t>
            </a:r>
            <a:r>
              <a:rPr lang="en-US" altLang="ko-KR" sz="1200" b="1" dirty="0"/>
              <a:t>a · b</a:t>
            </a:r>
            <a:r>
              <a:rPr lang="en-US" altLang="ko-KR" sz="1200" dirty="0"/>
              <a:t> = </a:t>
            </a:r>
            <a:r>
              <a:rPr lang="en-US" altLang="ko-KR" sz="1200" dirty="0" smtClean="0"/>
              <a:t>9*4+ 2*8+ 7*10 = 36+16+70 = 122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구하기</a:t>
            </a:r>
            <a:endParaRPr lang="en-US" altLang="ko-KR" sz="1200" dirty="0"/>
          </a:p>
          <a:p>
            <a:r>
              <a:rPr lang="en-US" altLang="ko-KR" sz="1200" b="1" dirty="0"/>
              <a:t>a · b</a:t>
            </a:r>
            <a:r>
              <a:rPr lang="en-US" altLang="ko-KR" sz="1200" dirty="0"/>
              <a:t> = |</a:t>
            </a:r>
            <a:r>
              <a:rPr lang="en-US" altLang="ko-KR" sz="1200" b="1" dirty="0"/>
              <a:t>a</a:t>
            </a:r>
            <a:r>
              <a:rPr lang="en-US" altLang="ko-KR" sz="1200" dirty="0"/>
              <a:t>| × |</a:t>
            </a:r>
            <a:r>
              <a:rPr lang="en-US" altLang="ko-KR" sz="1200" b="1" dirty="0"/>
              <a:t>b</a:t>
            </a:r>
            <a:r>
              <a:rPr lang="en-US" altLang="ko-KR" sz="1200" dirty="0"/>
              <a:t>| × cos(</a:t>
            </a:r>
            <a:r>
              <a:rPr lang="el-GR" altLang="ko-KR" sz="1200" dirty="0"/>
              <a:t>θ</a:t>
            </a:r>
            <a:r>
              <a:rPr lang="el-GR" altLang="ko-KR" sz="1200" dirty="0" smtClean="0"/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산식에 대입</a:t>
            </a:r>
            <a:endParaRPr lang="en-US" altLang="ko-KR" sz="1200" dirty="0" smtClean="0"/>
          </a:p>
          <a:p>
            <a:endParaRPr lang="el-GR" altLang="ko-KR" sz="1200" dirty="0"/>
          </a:p>
          <a:p>
            <a:r>
              <a:rPr lang="el-GR" altLang="ko-KR" sz="1200" dirty="0"/>
              <a:t>122 = √180 × √134 × </a:t>
            </a:r>
            <a:r>
              <a:rPr lang="en-US" altLang="ko-KR" sz="1200" dirty="0"/>
              <a:t>cos(</a:t>
            </a:r>
            <a:r>
              <a:rPr lang="el-GR" altLang="ko-KR" sz="1200" dirty="0"/>
              <a:t>θ)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122 / (√180 × √134)</a:t>
            </a:r>
          </a:p>
          <a:p>
            <a:r>
              <a:rPr lang="en-US" altLang="ko-KR" sz="1200" dirty="0"/>
              <a:t>cos(</a:t>
            </a:r>
            <a:r>
              <a:rPr lang="el-GR" altLang="ko-KR" sz="1200" dirty="0"/>
              <a:t>θ) = 0.7855...</a:t>
            </a:r>
          </a:p>
          <a:p>
            <a:r>
              <a:rPr lang="el-GR" altLang="ko-KR" sz="1200" dirty="0"/>
              <a:t>θ = </a:t>
            </a:r>
            <a:r>
              <a:rPr lang="en-US" altLang="ko-KR" sz="1200" dirty="0"/>
              <a:t>cos</a:t>
            </a:r>
            <a:r>
              <a:rPr lang="en-US" altLang="ko-KR" sz="1200" baseline="30000" dirty="0"/>
              <a:t>-1</a:t>
            </a:r>
            <a:r>
              <a:rPr lang="en-US" altLang="ko-KR" sz="1200" dirty="0"/>
              <a:t>(0.7855...) = 38.2...°</a:t>
            </a:r>
          </a:p>
        </p:txBody>
      </p:sp>
    </p:spTree>
    <p:extLst>
      <p:ext uri="{BB962C8B-B14F-4D97-AF65-F5344CB8AC3E}">
        <p14:creationId xmlns:p14="http://schemas.microsoft.com/office/powerpoint/2010/main" val="8673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외적은 </a:t>
            </a:r>
            <a:r>
              <a:rPr lang="en-US" altLang="ko-KR" dirty="0"/>
              <a:t>a × b </a:t>
            </a:r>
            <a:r>
              <a:rPr lang="ko-KR" altLang="en-US" dirty="0"/>
              <a:t>로 정의된다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>외적의 결과로 나온 벡터 </a:t>
            </a:r>
            <a:r>
              <a:rPr lang="en-US" altLang="ko-KR" dirty="0"/>
              <a:t>c </a:t>
            </a:r>
            <a:r>
              <a:rPr lang="ko-KR" altLang="en-US" dirty="0"/>
              <a:t>는 벡터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수직인 벡터로 오른손 법칙의 </a:t>
            </a:r>
            <a:r>
              <a:rPr lang="ko-KR" altLang="en-US" dirty="0" smtClean="0"/>
              <a:t>방향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</a:t>
            </a:r>
            <a:r>
              <a:rPr lang="ko-KR" altLang="en-US" dirty="0"/>
              <a:t>적</a:t>
            </a:r>
          </a:p>
        </p:txBody>
      </p:sp>
      <p:pic>
        <p:nvPicPr>
          <p:cNvPr id="26626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16303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www.mathsisfun.com/algebra/images/cross-product-si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94026"/>
            <a:ext cx="1543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139952" y="5013176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428336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Vector product</a:t>
            </a:r>
          </a:p>
          <a:p>
            <a:pPr algn="ctr"/>
            <a:r>
              <a:rPr lang="en-US" altLang="ko-KR" dirty="0" smtClean="0"/>
              <a:t>Cross product</a:t>
            </a:r>
            <a:endParaRPr lang="ko-KR" altLang="en-US" dirty="0"/>
          </a:p>
        </p:txBody>
      </p:sp>
      <p:pic>
        <p:nvPicPr>
          <p:cNvPr id="26629" name="Picture 5" descr="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021288"/>
            <a:ext cx="2057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29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a1  a2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b1  b2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a1*b2 – a2*b1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16016" y="5013176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2,3) </a:t>
            </a:r>
            <a:r>
              <a:rPr lang="en-US" altLang="ko-KR" sz="1000" dirty="0"/>
              <a:t>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</a:t>
            </a:r>
            <a:r>
              <a:rPr lang="en-US" altLang="ko-KR" sz="1000" dirty="0" smtClean="0"/>
              <a:t>5,6)</a:t>
            </a:r>
            <a:endParaRPr lang="en-US" altLang="ko-KR" sz="1000" dirty="0"/>
          </a:p>
          <a:p>
            <a:r>
              <a:rPr lang="en-US" altLang="ko-KR" sz="1000" dirty="0" smtClean="0"/>
              <a:t>c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1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2</a:t>
            </a:r>
            <a:r>
              <a:rPr lang="en-US" altLang="ko-KR" sz="1000" dirty="0"/>
              <a:t> − </a:t>
            </a:r>
            <a:r>
              <a:rPr lang="en-US" altLang="ko-KR" sz="1000" dirty="0" smtClean="0"/>
              <a:t>a</a:t>
            </a:r>
            <a:r>
              <a:rPr lang="en-US" altLang="ko-KR" sz="1000" baseline="-25000" dirty="0" smtClean="0"/>
              <a:t>2</a:t>
            </a:r>
            <a:r>
              <a:rPr lang="en-US" altLang="ko-KR" sz="1000" dirty="0" smtClean="0"/>
              <a:t>b</a:t>
            </a:r>
            <a:r>
              <a:rPr lang="en-US" altLang="ko-KR" sz="1000" baseline="-25000" dirty="0"/>
              <a:t>1</a:t>
            </a:r>
            <a:r>
              <a:rPr lang="en-US" altLang="ko-KR" sz="1000" dirty="0"/>
              <a:t> = </a:t>
            </a:r>
            <a:r>
              <a:rPr lang="en-US" altLang="ko-KR" sz="1000" dirty="0" smtClean="0"/>
              <a:t>2×6− 3×5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−3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-3</a:t>
            </a:r>
            <a:endParaRPr lang="en-US" altLang="ko-KR" sz="1000" dirty="0"/>
          </a:p>
        </p:txBody>
      </p:sp>
      <p:pic>
        <p:nvPicPr>
          <p:cNvPr id="22" name="Picture 2" descr="https://www.mathsisfun.com/algebra/images/vectors-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3458245"/>
            <a:ext cx="110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9724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벡터의 원소간의 </a:t>
            </a:r>
            <a:r>
              <a:rPr lang="en-US" altLang="ko-KR" dirty="0" smtClean="0"/>
              <a:t>cross </a:t>
            </a:r>
            <a:r>
              <a:rPr lang="ko-KR" altLang="en-US" dirty="0" smtClean="0"/>
              <a:t>적을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외적 산식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962" y="22066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 = [a1,a2,a3]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 = [b1,b2,b3]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010" y="35027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a2  a3  a1  a2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2288" y="4104732"/>
            <a:ext cx="199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b2  b3  b1  b2</a:t>
            </a:r>
          </a:p>
          <a:p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789042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789042" y="3825914"/>
            <a:ext cx="288032" cy="255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97830" y="3825914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297830" y="3825914"/>
            <a:ext cx="283300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97154" y="3802358"/>
            <a:ext cx="360040" cy="323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797154" y="3802358"/>
            <a:ext cx="288032" cy="2788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044" y="487090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a2*b3 – a3*b2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2044" y="525299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a3*b1 – a1*b2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32044" y="56926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 </a:t>
            </a:r>
            <a:r>
              <a:rPr lang="en-US" altLang="ko-KR" dirty="0" smtClean="0"/>
              <a:t>: a1*b2 – a2*b1</a:t>
            </a:r>
            <a:endParaRPr lang="ko-KR" altLang="en-US" dirty="0"/>
          </a:p>
        </p:txBody>
      </p:sp>
      <p:pic>
        <p:nvPicPr>
          <p:cNvPr id="28" name="Picture 2" descr="https://www.mathsisfun.com/algebra/images/cross-product-compon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0888"/>
            <a:ext cx="2592288" cy="18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16016" y="5013176"/>
            <a:ext cx="403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Example: The cross product of </a:t>
            </a:r>
            <a:r>
              <a:rPr lang="en-US" altLang="ko-KR" sz="1000" b="1" dirty="0"/>
              <a:t>a</a:t>
            </a:r>
            <a:r>
              <a:rPr lang="en-US" altLang="ko-KR" sz="1000" dirty="0"/>
              <a:t> = (2,3,4) and </a:t>
            </a:r>
            <a:r>
              <a:rPr lang="en-US" altLang="ko-KR" sz="1000" b="1" dirty="0"/>
              <a:t>b</a:t>
            </a:r>
            <a:r>
              <a:rPr lang="en-US" altLang="ko-KR" sz="1000" dirty="0"/>
              <a:t> = (5,6,7)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x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= 3×7 − 4×6 = −3</a:t>
            </a:r>
          </a:p>
          <a:p>
            <a:r>
              <a:rPr lang="en-US" altLang="ko-KR" sz="1000" dirty="0"/>
              <a:t>c</a:t>
            </a:r>
            <a:r>
              <a:rPr lang="en-US" altLang="ko-KR" sz="1000" baseline="-25000" dirty="0"/>
              <a:t>y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z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4×5 − 2×7 = 6</a:t>
            </a:r>
          </a:p>
          <a:p>
            <a:r>
              <a:rPr lang="en-US" altLang="ko-KR" sz="1000" dirty="0" err="1"/>
              <a:t>c</a:t>
            </a:r>
            <a:r>
              <a:rPr lang="en-US" altLang="ko-KR" sz="1000" baseline="-25000" dirty="0" err="1"/>
              <a:t>z</a:t>
            </a:r>
            <a:r>
              <a:rPr lang="en-US" altLang="ko-KR" sz="1000" dirty="0"/>
              <a:t> =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x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y</a:t>
            </a:r>
            <a:r>
              <a:rPr lang="en-US" altLang="ko-KR" sz="1000" dirty="0"/>
              <a:t> − </a:t>
            </a:r>
            <a:r>
              <a:rPr lang="en-US" altLang="ko-KR" sz="1000" dirty="0" err="1"/>
              <a:t>a</a:t>
            </a:r>
            <a:r>
              <a:rPr lang="en-US" altLang="ko-KR" sz="1000" baseline="-25000" dirty="0" err="1"/>
              <a:t>y</a:t>
            </a:r>
            <a:r>
              <a:rPr lang="en-US" altLang="ko-KR" sz="1000" dirty="0" err="1"/>
              <a:t>b</a:t>
            </a:r>
            <a:r>
              <a:rPr lang="en-US" altLang="ko-KR" sz="1000" baseline="-25000" dirty="0" err="1"/>
              <a:t>x</a:t>
            </a:r>
            <a:r>
              <a:rPr lang="en-US" altLang="ko-KR" sz="1000" dirty="0"/>
              <a:t> = 2×6 − 3×5 = −3</a:t>
            </a:r>
          </a:p>
          <a:p>
            <a:r>
              <a:rPr lang="en-US" altLang="ko-KR" sz="1000" dirty="0"/>
              <a:t>Answer: </a:t>
            </a:r>
            <a:r>
              <a:rPr lang="en-US" altLang="ko-KR" sz="1000" b="1" dirty="0"/>
              <a:t>a × b</a:t>
            </a:r>
            <a:r>
              <a:rPr lang="en-US" altLang="ko-KR" sz="1000" dirty="0"/>
              <a:t> = (−3,6,−3)</a:t>
            </a:r>
          </a:p>
        </p:txBody>
      </p:sp>
    </p:spTree>
    <p:extLst>
      <p:ext uri="{BB962C8B-B14F-4D97-AF65-F5344CB8AC3E}">
        <p14:creationId xmlns:p14="http://schemas.microsoft.com/office/powerpoint/2010/main" val="182942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dot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41732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벡터의 스칼라 또는 </a:t>
            </a:r>
            <a:r>
              <a:rPr lang="en-US" altLang="ko-KR" dirty="0" smtClean="0"/>
              <a:t>inner product</a:t>
            </a:r>
            <a:r>
              <a:rPr lang="ko-KR" altLang="en-US" dirty="0" smtClean="0"/>
              <a:t>는 </a:t>
            </a:r>
            <a:r>
              <a:rPr lang="ko-KR" altLang="en-US" dirty="0"/>
              <a:t>길이와 코사인 사이의 최소 각도의 곱입니다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ko-KR" altLang="en-US" dirty="0" smtClean="0"/>
              <a:t>스칼라입니다</a:t>
            </a:r>
            <a:r>
              <a:rPr lang="en-US" altLang="ko-KR" dirty="0"/>
              <a:t>. </a:t>
            </a:r>
            <a:r>
              <a:rPr lang="ko-KR" altLang="en-US" dirty="0" smtClean="0"/>
              <a:t>벡터 </a:t>
            </a:r>
            <a:r>
              <a:rPr lang="ko-KR" altLang="en-US" dirty="0"/>
              <a:t>사이에 </a:t>
            </a:r>
            <a:r>
              <a:rPr lang="en-US" altLang="ko-KR" dirty="0" smtClean="0"/>
              <a:t>dot product </a:t>
            </a:r>
            <a:r>
              <a:rPr lang="ko-KR" altLang="en-US" dirty="0" smtClean="0"/>
              <a:t>이기도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Scalar product</a:t>
            </a:r>
            <a:endParaRPr lang="ko-KR" altLang="en-US" dirty="0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34385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941168"/>
            <a:ext cx="62484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2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 배열간의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연산은 각 원소의 곱이 합산으로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vector dot </a:t>
            </a:r>
            <a:r>
              <a:rPr lang="ko-KR" altLang="en-US" dirty="0" smtClean="0"/>
              <a:t>연산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3595126"/>
            <a:ext cx="252028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 err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34742"/>
            <a:ext cx="1733550" cy="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84984"/>
            <a:ext cx="3096344" cy="218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82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77736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/>
              <a:t>copy(</a:t>
            </a:r>
            <a:r>
              <a:rPr lang="en-US" altLang="ko-KR" sz="2800" dirty="0" err="1"/>
              <a:t>obj</a:t>
            </a:r>
            <a:r>
              <a:rPr lang="en-US" altLang="ko-KR" sz="2800" dirty="0"/>
              <a:t>, order='K</a:t>
            </a:r>
            <a:r>
              <a:rPr lang="en-US" altLang="ko-KR" sz="2800" dirty="0" smtClean="0"/>
              <a:t>')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obj.copy</a:t>
            </a:r>
            <a:r>
              <a:rPr lang="en-US" altLang="ko-KR" sz="2800" dirty="0" smtClean="0"/>
              <a:t>(order=‘C’)</a:t>
            </a:r>
            <a:r>
              <a:rPr lang="ko-KR" altLang="en-US" sz="2800" dirty="0" smtClean="0"/>
              <a:t>는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smtClean="0"/>
              <a:t>거의 동일한 처리함</a:t>
            </a:r>
            <a:endParaRPr lang="en-US" altLang="ko-KR" sz="2800" dirty="0" smtClean="0"/>
          </a:p>
          <a:p>
            <a:pPr marL="731520" lvl="2" indent="0" fontAlgn="base">
              <a:buNone/>
            </a:pPr>
            <a:r>
              <a:rPr lang="en-US" altLang="ko-KR" sz="1000" dirty="0" smtClean="0"/>
              <a:t>order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{</a:t>
            </a:r>
            <a:r>
              <a:rPr lang="en-US" altLang="ko-KR" sz="1000" dirty="0"/>
              <a:t>'C', 'F', 'A', 'K</a:t>
            </a:r>
            <a:r>
              <a:rPr lang="en-US" altLang="ko-KR" sz="1000" dirty="0" smtClean="0"/>
              <a:t>'}.</a:t>
            </a:r>
          </a:p>
          <a:p>
            <a:pPr marL="731520" lvl="2" indent="0" fontAlgn="base">
              <a:buNone/>
            </a:pPr>
            <a:r>
              <a:rPr lang="en-US" altLang="ko-KR" sz="1000" dirty="0" smtClean="0"/>
              <a:t> 'C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C-order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'F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Fortran-order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 'A</a:t>
            </a:r>
            <a:r>
              <a:rPr lang="en-US" altLang="ko-KR" sz="1000" dirty="0"/>
              <a:t>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fortran</a:t>
            </a:r>
            <a:r>
              <a:rPr lang="ko-KR" altLang="en-US" sz="1000" dirty="0" smtClean="0"/>
              <a:t>이면 </a:t>
            </a:r>
            <a:r>
              <a:rPr lang="en-US" altLang="ko-KR" sz="1000" dirty="0" smtClean="0"/>
              <a:t>F, </a:t>
            </a:r>
            <a:r>
              <a:rPr lang="ko-KR" altLang="en-US" sz="1000" dirty="0" smtClean="0"/>
              <a:t>아니면 </a:t>
            </a:r>
            <a:r>
              <a:rPr lang="en-US" altLang="ko-KR" sz="1000" dirty="0" smtClean="0"/>
              <a:t>C</a:t>
            </a:r>
            <a:r>
              <a:rPr lang="ko-KR" altLang="en-US" sz="1000" dirty="0" smtClean="0"/>
              <a:t>처리</a:t>
            </a:r>
            <a:r>
              <a:rPr lang="en-US" altLang="ko-KR" sz="1000" dirty="0" smtClean="0"/>
              <a:t>,  </a:t>
            </a:r>
            <a:r>
              <a:rPr lang="en-US" altLang="ko-KR" sz="1000" dirty="0"/>
              <a:t>'K'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obj</a:t>
            </a:r>
            <a:r>
              <a:rPr lang="ko-KR" altLang="en-US" sz="1000" dirty="0" smtClean="0"/>
              <a:t>에 매치해서 처리  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numpy.copy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ndarray.copy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4392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73017"/>
            <a:ext cx="3086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두벡터에</a:t>
            </a:r>
            <a:r>
              <a:rPr lang="ko-KR" altLang="en-US" sz="2800" dirty="0" smtClean="0"/>
              <a:t> 대한 내적</a:t>
            </a:r>
            <a:r>
              <a:rPr lang="en-US" altLang="ko-KR" sz="2800" dirty="0" smtClean="0"/>
              <a:t>(dot) </a:t>
            </a:r>
            <a:r>
              <a:rPr lang="ko-KR" altLang="en-US" sz="2800" dirty="0" smtClean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같은 위치의 원소를 곱해서 합산함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ko-KR" altLang="en-US" sz="2800" dirty="0" err="1" smtClean="0"/>
              <a:t>두벡터의</a:t>
            </a:r>
            <a:r>
              <a:rPr lang="ko-KR" altLang="en-US" sz="2800" dirty="0" smtClean="0"/>
              <a:t> 곱셈은 단순히 원소를 곱해서 벡터를 유지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내적</a:t>
            </a:r>
            <a:r>
              <a:rPr lang="en-US" altLang="ko-KR" dirty="0" smtClean="0"/>
              <a:t>(dot)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3312368" cy="270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3751492"/>
            <a:ext cx="3780928" cy="25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17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1374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두 벡터의 벡터 곱은 새로운 벡터를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</a:t>
            </a:r>
            <a:r>
              <a:rPr lang="ko-KR" altLang="en-US" dirty="0"/>
              <a:t>벡터의 축은 두 원본 벡터의 평면에 </a:t>
            </a:r>
            <a:r>
              <a:rPr lang="ko-KR" altLang="en-US" dirty="0" smtClean="0"/>
              <a:t>수직이며</a:t>
            </a:r>
            <a:r>
              <a:rPr lang="en-US" altLang="ko-KR" dirty="0" smtClean="0"/>
              <a:t>,  </a:t>
            </a:r>
            <a:r>
              <a:rPr lang="ko-KR" altLang="en-US" dirty="0"/>
              <a:t>그 방향은 오른쪽 규칙에 의해 </a:t>
            </a:r>
            <a:r>
              <a:rPr lang="ko-KR" altLang="en-US" dirty="0" smtClean="0"/>
              <a:t>결정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Vector product</a:t>
            </a:r>
            <a:endParaRPr lang="ko-KR" altLang="en-US" dirty="0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19" y="4102828"/>
            <a:ext cx="37528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581128"/>
            <a:ext cx="45053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2138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벡터곱</a:t>
            </a:r>
            <a:r>
              <a:rPr lang="en-US" altLang="ko-KR" dirty="0"/>
              <a:t>(vector</a:t>
            </a:r>
            <a:r>
              <a:rPr lang="ko-KR" altLang="en-US" dirty="0"/>
              <a:t>곱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 product) </a:t>
            </a:r>
            <a:r>
              <a:rPr lang="ko-KR" altLang="en-US" dirty="0"/>
              <a:t>또는 외적</a:t>
            </a:r>
            <a:r>
              <a:rPr lang="en-US" altLang="ko-KR" dirty="0"/>
              <a:t>(</a:t>
            </a:r>
            <a:r>
              <a:rPr lang="ko-KR" altLang="en-US" dirty="0"/>
              <a:t>外積</a:t>
            </a:r>
            <a:r>
              <a:rPr lang="en-US" altLang="ko-KR" dirty="0"/>
              <a:t>)</a:t>
            </a:r>
            <a:r>
              <a:rPr lang="ko-KR" altLang="en-US" dirty="0"/>
              <a:t>은 수학에서 </a:t>
            </a:r>
            <a:r>
              <a:rPr lang="en-US" altLang="ko-KR" dirty="0"/>
              <a:t>3</a:t>
            </a:r>
            <a:r>
              <a:rPr lang="ko-KR" altLang="en-US" dirty="0"/>
              <a:t>차원 공간의 벡터들간의 이항연산의 일종이다</a:t>
            </a:r>
            <a:r>
              <a:rPr lang="en-US" altLang="ko-KR" dirty="0"/>
              <a:t>. </a:t>
            </a:r>
            <a:r>
              <a:rPr lang="ko-KR" altLang="en-US" dirty="0"/>
              <a:t>연산의 결과가 스칼라인 </a:t>
            </a:r>
            <a:r>
              <a:rPr lang="ko-KR" altLang="en-US" dirty="0" err="1"/>
              <a:t>스칼라곱과는</a:t>
            </a:r>
            <a:r>
              <a:rPr lang="ko-KR" altLang="en-US" dirty="0"/>
              <a:t> 달리 연산의 결과가 </a:t>
            </a:r>
            <a:r>
              <a:rPr lang="ko-KR" altLang="en-US" dirty="0" smtClean="0"/>
              <a:t>벡터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곱셈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4797152"/>
            <a:ext cx="482453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 a = [0,0,1]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b = [0,1,0]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a*b = [0-1,0-0,0-0] = [-1,0,0]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86104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주요 산식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a*b = (a2b3</a:t>
            </a:r>
            <a:r>
              <a:rPr lang="en-US" altLang="ko-KR" dirty="0"/>
              <a:t>−a3b2</a:t>
            </a:r>
            <a:r>
              <a:rPr lang="en-US" altLang="ko-KR" dirty="0" smtClean="0"/>
              <a:t>, a3b1</a:t>
            </a:r>
            <a:r>
              <a:rPr lang="en-US" altLang="ko-KR" dirty="0"/>
              <a:t>−a1b3</a:t>
            </a:r>
            <a:r>
              <a:rPr lang="en-US" altLang="ko-KR" dirty="0" smtClean="0"/>
              <a:t>, a1b2</a:t>
            </a:r>
            <a:r>
              <a:rPr lang="en-US" altLang="ko-KR" dirty="0"/>
              <a:t>−a2b1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266" name="Picture 2" descr="Vector cross produc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2433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벡터곱</a:t>
            </a:r>
            <a:r>
              <a:rPr lang="ko-KR" altLang="en-US" dirty="0" smtClean="0"/>
              <a:t> 연산을 </a:t>
            </a:r>
            <a:r>
              <a:rPr lang="en-US" altLang="ko-KR" dirty="0" err="1" smtClean="0"/>
              <a:t>np.cross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248472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6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/>
              <a:t>두벡터에</a:t>
            </a:r>
            <a:r>
              <a:rPr lang="ko-KR" altLang="en-US" sz="2800" dirty="0"/>
              <a:t> 대한 </a:t>
            </a:r>
            <a:r>
              <a:rPr lang="ko-KR" altLang="en-US" sz="2800" dirty="0" smtClean="0"/>
              <a:t>외적</a:t>
            </a:r>
            <a:r>
              <a:rPr lang="en-US" altLang="ko-KR" sz="2800" dirty="0" smtClean="0"/>
              <a:t>(cross) </a:t>
            </a:r>
            <a:r>
              <a:rPr lang="ko-KR" altLang="en-US" sz="2800" dirty="0"/>
              <a:t>연산은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다</a:t>
            </a:r>
            <a:r>
              <a:rPr lang="ko-KR" altLang="en-US" sz="2800" dirty="0"/>
              <a:t>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위치의 원소를 곱해서 </a:t>
            </a:r>
            <a:r>
              <a:rPr lang="ko-KR" altLang="en-US" sz="2800" dirty="0" smtClean="0"/>
              <a:t>뺄셈</a:t>
            </a:r>
            <a:endParaRPr lang="en-US" altLang="ko-KR" sz="2800" dirty="0" smtClean="0"/>
          </a:p>
          <a:p>
            <a:pPr marL="457200" lvl="1" indent="0" fontAlgn="base">
              <a:buNone/>
            </a:pP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벡터는 스칼라 값으로 나옴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 벡터이상 표시 됨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 </a:t>
            </a:r>
            <a:r>
              <a:rPr lang="ko-KR" altLang="en-US" dirty="0" smtClean="0"/>
              <a:t>산식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83201"/>
            <a:ext cx="410445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triple product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13740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The </a:t>
            </a:r>
            <a:r>
              <a:rPr lang="en-US" altLang="ko-KR" dirty="0"/>
              <a:t>triple product of three vectors is a combination of a vector product and a scalar product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triple product</a:t>
            </a:r>
            <a:endParaRPr lang="ko-KR" altLang="en-US" dirty="0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50298"/>
            <a:ext cx="3384376" cy="224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9690"/>
            <a:ext cx="41433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1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en-US" altLang="ko-KR" dirty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행렬이란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매트릭스라고도 하는데 행렬의 가로 줄을 행</a:t>
            </a:r>
            <a:r>
              <a:rPr lang="en-US" altLang="ko-KR" sz="2800" dirty="0"/>
              <a:t>, </a:t>
            </a:r>
            <a:r>
              <a:rPr lang="ko-KR" altLang="en-US" sz="2800" dirty="0"/>
              <a:t>세로 줄을 </a:t>
            </a:r>
            <a:r>
              <a:rPr lang="ko-KR" altLang="en-US" sz="2800" dirty="0" smtClean="0"/>
              <a:t>열로 표시함</a:t>
            </a:r>
            <a:endParaRPr lang="ko-KR" altLang="en-US" sz="2800" dirty="0"/>
          </a:p>
        </p:txBody>
      </p:sp>
      <p:pic>
        <p:nvPicPr>
          <p:cNvPr id="35842" name="Picture 2" descr="http://cfile8.uf.tistory.com/original/123F40044B5CF5BCC17A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56992"/>
            <a:ext cx="5184576" cy="281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Diagonal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diag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정사각행렬</a:t>
            </a:r>
            <a:r>
              <a:rPr lang="ko-KR" altLang="en-US" sz="2800" dirty="0"/>
              <a:t> </a:t>
            </a:r>
            <a:r>
              <a:rPr lang="en-US" altLang="ko-KR" sz="2800" dirty="0"/>
              <a:t>A</a:t>
            </a:r>
            <a:r>
              <a:rPr lang="ko-KR" altLang="en-US" sz="2800" dirty="0"/>
              <a:t>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)(</a:t>
            </a:r>
            <a:r>
              <a:rPr lang="en-US" altLang="ko-KR" sz="2800" dirty="0" err="1"/>
              <a:t>i</a:t>
            </a:r>
            <a:r>
              <a:rPr lang="en-US" altLang="ko-KR" sz="2800" dirty="0"/>
              <a:t>, j</a:t>
            </a:r>
            <a:r>
              <a:rPr lang="ko-KR" altLang="en-US" sz="2800" dirty="0"/>
              <a:t>＝</a:t>
            </a:r>
            <a:r>
              <a:rPr lang="en-US" altLang="ko-KR" sz="2800" dirty="0"/>
              <a:t>1, 2, 3,…, n)</a:t>
            </a:r>
            <a:r>
              <a:rPr lang="ko-KR" altLang="en-US" sz="2800" dirty="0"/>
              <a:t>의 원소 </a:t>
            </a:r>
            <a:r>
              <a:rPr lang="en-US" altLang="ko-KR" sz="2800" dirty="0" err="1"/>
              <a:t>aij</a:t>
            </a:r>
            <a:r>
              <a:rPr lang="ko-KR" altLang="en-US" sz="2800" dirty="0"/>
              <a:t>가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=0(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만족시키는 행렬</a:t>
            </a:r>
            <a:endParaRPr lang="en-US" altLang="ko-KR" sz="2800" dirty="0"/>
          </a:p>
          <a:p>
            <a:r>
              <a:rPr lang="en-US" altLang="ko-KR" sz="2800" dirty="0" smtClean="0"/>
              <a:t>A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주대각선</a:t>
            </a:r>
            <a:r>
              <a:rPr lang="ko-KR" altLang="en-US" sz="2800" dirty="0"/>
              <a:t> 위에 있는 원소</a:t>
            </a:r>
            <a:r>
              <a:rPr lang="en-US" altLang="ko-KR" sz="2800" dirty="0"/>
              <a:t>(</a:t>
            </a:r>
            <a:r>
              <a:rPr lang="ko-KR" altLang="en-US" sz="2800" dirty="0"/>
              <a:t>대각선원소</a:t>
            </a:r>
            <a:r>
              <a:rPr lang="en-US" altLang="ko-KR" sz="2800" dirty="0"/>
              <a:t>)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</a:t>
            </a:r>
            <a:r>
              <a:rPr lang="ko-KR" altLang="en-US" sz="2800" dirty="0"/>
              <a:t>＝</a:t>
            </a:r>
            <a:r>
              <a:rPr lang="en-US" altLang="ko-KR" sz="2800" dirty="0"/>
              <a:t>j) </a:t>
            </a:r>
            <a:r>
              <a:rPr lang="ko-KR" altLang="en-US" sz="2800" dirty="0"/>
              <a:t>외의 원소 </a:t>
            </a:r>
            <a:r>
              <a:rPr lang="en-US" altLang="ko-KR" sz="2800" dirty="0" err="1"/>
              <a:t>aij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i≠j</a:t>
            </a:r>
            <a:r>
              <a:rPr lang="en-US" altLang="ko-KR" sz="2800" dirty="0"/>
              <a:t>)</a:t>
            </a:r>
            <a:r>
              <a:rPr lang="ko-KR" altLang="en-US" sz="2800" dirty="0"/>
              <a:t>가 모두 </a:t>
            </a:r>
            <a:r>
              <a:rPr lang="en-US" altLang="ko-KR" sz="2800" dirty="0"/>
              <a:t>0</a:t>
            </a:r>
            <a:r>
              <a:rPr lang="ko-KR" altLang="en-US" sz="2800" dirty="0"/>
              <a:t>인 </a:t>
            </a:r>
            <a:r>
              <a:rPr lang="ko-KR" altLang="en-US" sz="2800" dirty="0" smtClean="0"/>
              <a:t>행렬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338437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89040"/>
            <a:ext cx="28765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7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Identity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항등행렬</a:t>
            </a:r>
            <a:r>
              <a:rPr lang="en-US" altLang="ko-KR" dirty="0" smtClean="0"/>
              <a:t>: identity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모든 행렬과 </a:t>
            </a:r>
            <a:r>
              <a:rPr lang="en-US" altLang="ko-KR" sz="2800" dirty="0" smtClean="0"/>
              <a:t>dot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연산시</a:t>
            </a:r>
            <a:r>
              <a:rPr lang="ko-KR" altLang="en-US" sz="2800" dirty="0" smtClean="0"/>
              <a:t> 자기 자신이 나오게 하는 단위행렬</a:t>
            </a:r>
            <a:endParaRPr lang="ko-KR" altLang="en-US" sz="2800" dirty="0"/>
          </a:p>
        </p:txBody>
      </p:sp>
      <p:pic>
        <p:nvPicPr>
          <p:cNvPr id="44035" name="Picture 3" descr="&#10;I_1 = \begin{bmatrix}&#10;1 \end{bmatrix}&#10;,\ &#10;I_2 = \begin{bmatrix}&#10;1 &amp; 0 \\&#10;0 &amp; 1 \end{bmatrix}&#10;,\ &#10;I_3 = \begin{bmatrix}&#10;1 &amp; 0 &amp; 0 \\&#10;0 &amp; 1 &amp; 0 \\&#10;0 &amp; 0 &amp; 1 \end{bmatrix}&#10;,\ \cdots ,\ &#10;I_n = \begin{bmatrix}&#10;1 &amp; 0 &amp; 0 &amp; \cdots &amp; 0 \\&#10;0 &amp; 1 &amp; 0 &amp; \cdots &amp; 0 \\&#10;0 &amp; 0 &amp; 1 &amp; \cdots &amp; 0 \\&#10;\vdots &amp; \vdots &amp; \vdots &amp; \ddots &amp; \vdots \\&#10;0 &amp; 0 &amp; 0 &amp; \cdots &amp; 1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19762"/>
            <a:ext cx="4176464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24944"/>
            <a:ext cx="2409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7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Triangular matrix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삼각행렬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tril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triu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상삼각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Upper triangular </a:t>
            </a:r>
            <a:r>
              <a:rPr lang="en-US" altLang="ko-KR" sz="2800" dirty="0" smtClean="0"/>
              <a:t>matrix)</a:t>
            </a:r>
            <a:endParaRPr lang="ko-KR" altLang="en-US" sz="2800" dirty="0"/>
          </a:p>
          <a:p>
            <a:r>
              <a:rPr lang="ko-KR" altLang="en-US" sz="2800" dirty="0" smtClean="0"/>
              <a:t>과 </a:t>
            </a:r>
            <a:r>
              <a:rPr lang="ko-KR" altLang="en-US" sz="2800" dirty="0" err="1"/>
              <a:t>하삼각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행렬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lower triangular matrix</a:t>
            </a:r>
            <a:endParaRPr lang="ko-KR" altLang="en-US" sz="2800" dirty="0"/>
          </a:p>
          <a:p>
            <a:r>
              <a:rPr lang="en-US" altLang="ko-KR" sz="2800" dirty="0" smtClean="0"/>
              <a:t>)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총칭하여 일컫는 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AutoShape 7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9" descr="data:image/jpeg;base64,/9j/4AAQSkZJRgABAQAAAQABAAD/2wCEAAkGBxISEhQTExQWFhUWFhcbGBQVGBgVGRwUFhgZHRojHBcaHCggGBslHhobITEhJTUrLi8uGB8zOj8sNygtLisBCgoKDA0OFRAQFzQfHB0sNDc3LCwsLCwrLDYyLC01MjQsLCwrLCwsLCwsLCwrLCwsLCwsLCswOCwsLCwsLCs3K//AABEIAGsAvgMBIgACEQEDEQH/xAAbAAEAAwEBAQEAAAAAAAAAAAAAAwQFAgEGB//EADUQAAIBAwMCAwYGAgEFAAAAAAECAwAREgQFIRMxIkFRBjIzYXOyQnFygZGzFCNSFTREocH/xAAVAQEBAAAAAAAAAAAAAAAAAAAAAf/EABgRAQADAQAAAAAAAAAAAAAAAAABETEh/9oADAMBAAIRAxEAPwD9xpSlApSlApSlApSlBUg3KJ3aNSSykg+F8QR3Gdsb/K9Wr1j6DULHFKzdv8iUADklmlKqAPMliAPzrnbt7zaVZVjiEUiRZdYNlM4DBOQLNi8XHmzsBfG7BtXr2vmds3HCVuoQE1EzGNnlv4hhGqqje4rYrxe5d24Fxf6UUHtKVm7yx/0pcgSS4NYkHHpyNYEci5UdvK9BpUrP2OQtGbm+MsyAnk4xyMq3PmbAc1oUCleM1gT6VRg3VH6dklHUjMgyjdbAY8NceB/ELKbE2PoaC/SodHqRLGsgDAMoIDqUYA/8lblT8jU1ApWb7QzskIKmxabToT54yzxxtb0OLGx8jXGxyHLUxXJWGYIlySQhghksWPJ8UjcnytQWtduMcNs8hcE3VHcWHe5VTb96sxuGAINwQCD8jUG5D/VJ+hvtNNt+DF9NPtFBZpSlApSlApSlApSlBkbfpUljlRxdTqJTa5HKykggjkEEA3HpUWu2JViK6aONSZoZGyJUHpzLKeQrHkhvLu7HuTe1snuyfXm/sNWNx1ZjUWXJ3bFFJxBcgnlrHEWBJNieOATxQZe47KuFoEjD9SBruzDwQzJJiGsxC+AgKPCMia3RVfQanqJe1iGZWF72ZCVax8xcd6s0CotTp1kUq4uD5fkbggjkEEAgjkEA1IxqvpNYkq5Rurrx4kYMOQGHIJHKsD+RFBNDEqKFUWAFgB6V3WZtu6iWSaM4Bo3IUBwzNGLDMrYFB1BJHbkXjNia06BXlq9pQBSlKDiWMMpVgCpBBB5BB71zptOsahUFlF+O/JNySTySSSSTySSa6lJCkiwNu57fv8qrbRO0kMTu0bsyKS8JJiYkC5Qkm6HuOTxQd7j8KT9Dfaabb8GL6afaKbj8KT9Dfaabb8GL6afaKCTUzrGjO5sqKWY+iqLk/wAVlar2k08ekXWEs0BQPmgyshANyAb/AC4p7RiVljjiU3aRCXKZogjYN4l6iMbkC2J8vTv8Xue1a4aLctAIDIr86Z4gEQiXxOmDyExqrXtckWewsFoPu9LvMckzQWdJVjEmDrYmMsVuCCQeRb+K0ga+X2TSSrrZpOnJ0nhjHUns0gkDOMEIJPTx8RB4yb5mra6HU9XKwwzv/wB1L7uX/Do27fhvbyv50E+t3xIpkgKSGSRXZAq3DLHjnY38sl7+vnXLe0WnGlk1ZciKPMOSDdWjYqwK97hgRWR7RaSSTX6SRY5zHDFqVd4iFOUvRKAeIE+41/yqrtm36pYNNpjGqYvMzSSRiVTHeRU6oWVCZnVs3PuklrjkUH28TggEEEEAgg3BB7EHzFd18r7HwaqPSyaaZCGhZ0hkLFRJDz0yDdmS18eciMQeb1obXo9Qr3kAxsf/ACJJef0NEo/e9BY2T3ZPrzf2Gptz0zOFKWzjcOobhSQCLMQCQCCRcXsbGxtYw7J7sn15v7DVzWapIo3kkYKiKzMx7BFBLE/kATQR7bpTGhBN2ZndrdsnYsQPkL2q1XEModQym6sAQfUEXFd0GdvGlkkRQgU+MF0clVdLG4JCni5BtaxxseDXz6TPohFHLqIOvPqicQoTq9WZFY8nI4q3AHIPTUswUlvsDXDcDk8UHzP+G2nR55pYYEjViZAMjkxGcju1hmVAVVIaxAJMnCjd2bV9WCOS6tmoOS8gg9iCOP44rvQatJo0liYMjqGVhexUjgi9WqDl1uCPWqMG1InTs0h6cZjGUjtdWtctdvG3hHiNzyfU1fZrAk9hUGh1sc0aSxtkjqGVh2KsLg/vQe6LTCKNY1LEIAAWYu1h6sxJY/M1PQUoOJQSCBa9vPt+/wAqr7VC6RRq4jDqihhCCsYYDnBTyF9B6VZdwASewFz+QqLQ6xJo0ljYMjqGVh2KsLg8+ooOdx+FJ+hvtNNt+DF9NPtFNx+FJ+hvtNNt+DF9NPtFBYxpjXtKDnGuhSlB5jTGvaUHONdUpQZuye7J9eb+w1NvM2EEz9QRYxu3VZcxHipORX8QXvbztaodk92T6839hrSoINE940OWV1U5gWyuBzbyv3tU9KUCuJTYenzrulBQ2HUdTTxP1RNkinrKvTD3A8QT8IPe1X6UoPGqpKj9RX6gEao+UeAJZjjZs73UABuLc5D0q5XlqCDb9Wk0aSxtkjqGRh2KkXB/irFKUHE7WUm9rA897fO3nVTY5+pp4X6omyjQ9ZVwD3A8QT8IPe3ler1KCtuPwpP0N9pptvwYvpp9opuPwpP0N9pptvwYvpp9ooLNKUoFKUoFKUoFKUoM3ZPdk+vN/Yak3adlCKhxMkgTOwJUFWJIB4LWUgXuLkEg2sauy6kBpYisgbqytcxSBCpckESFcDcHyNaGt0okWxJUg3V1tkrC9iLgi/PYgg3INxQRbTqGdDlyVd0J7XwYre3kTa9qu1Bo9MI1xFzySSe5Zjck/Mnnip6BVafcIULh5UUonUcMygrFz42BPhTwt4jx4T6VZqCTSoxYsiksuLEqDdOfCb915PHbk0CPWRs2CuhfAPiGBbpsSFa174kggHsbGp6iXTqDkFUHELcAA4jsL+guePnUtB4Tbk1Wi3KFsMZY26iF0s6nKMWuy2PiUZDkccj1qyReoU0kYxsijFSq2UCynuB6DgcD0oO9NqEkVXjZXRgCrqQylT2II4IPqKTTKoLMQAouSeAAK9hiVFCqAqgWCgWAA8gB2FVd124Tx9MuyeONwyY5BopFkW2asPeQXuDxQc6DcVmLqocGMgMHUrYsMgL9icSrEDkB1vbtVLSbtfUyxkvgZBHGSoCdRIi8gVwPGOGB72aKUG3Aqjq9s1GmUnSPK7STM8jSCOS4ey+ZU+G4IN+Fit4gFQ2NftDxxu8DyNKGYxA4FEaaQF2KEKHHLFixL4lwpBag2Nf8KT9Dfaa9234MX00+0Vly69k0qidZDM8JyEcEr+PHniIOE5Pa5/M961dvUiKMEWIRbg8G+IoLFKUoFKVXm1GLKvJLkgAc9hyT6Af/AEetBYpWVs++xarq9Isek5RgyleR5i48SHmzDg2Nu1R6H2hilkEahxdpVVmWys8LYuAb+Rv3te3F6DZpWTo/aHSyMEE8XULFel1UzyBItje9+O1X9TIyqSq5EeVwv/s9uKCYCvaytNvCt0s7RmUuEVnXxFf+Jv4rjkWvwK5fecDKZEwSJcmcupAF/wARv4ePFz2FBr0qpqdcqRNNfJFUtdLNdQL8c2NxUH/U+UBR1LG1mxuObc2J4/eg0qVlybmyyMhQ2VGfIOp8K9rr3W9ja/ofSq+p9pIV6JBzWa3TdJIcWLcALlIC5vbhb9xQblKxpd8URPJixwKDEcks5UAAKCSbsBYc3qHR+0qySJEY5EkdJHwYBXCxsVv02s4uRwSoB45pHcG/So4ZAwDDsRepKBSlKDnGmNdUoPMa9pSgUpSgVk73pZmB6BCyGOVFc9kZ8SrEeYBXsPUVrUoPm9B7Of4s0b6e5TpLFIsju5KIR0yCxIGAMn551W2z2WkjlzLqB1NQxZC2bJOSQvIslrg5LckqO1fW0oPnNJpWJCumsU3ILCc4WubH4xNrW8vOtnXaMSxtG3Y+dlNj5GzAqfyIIq1SgytLoJUkBaaSVcWH+wQi3a1unGh5/ftUEuyuoPTmlC5A9ELp8DyCQSYcjf1yv863KUFPctIZYpIwcS6MoYjKxIte1xf8risufbZ2lheUpIyN78atEoBI/A0jEnjvevoKVJixiarZW/2GKaWPK56arpyrNa3JeEsb9uT/ABXG/aKRkUot24DWuRj3s0YljEgv5Frc+db1KUPm9r2s/wCPMskCBnctZR082UAqxUvIEbIDnI+6Dxewpez2l1SSKZElwVXOLmBvGQOxSNCCeR3Ir7GlUVtviKxqp7gcj5nmrNKUClKUClKUClKUH//Z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59" name="Picture 3" descr="&#10;\begin{bmatrix}&#10;1 &amp; 4 &amp; 100 \\&#10;0 &amp; 3 &amp; 4 \\&#10;0 &amp; 0 &amp; 1 \\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38744"/>
            <a:ext cx="923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&#10;\begin{bmatrix}&#10;1 &amp; 0 &amp; 0 \\&#10;2 &amp; 8 &amp; 0 \\&#10;4 &amp; 9 &amp; 7 \\&#10;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13" y="5432844"/>
            <a:ext cx="7334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33906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Upper triangular matrix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401" y="492878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lower triangular matrix</a:t>
            </a:r>
            <a:endParaRPr lang="ko-KR" altLang="en-US" dirty="0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75217"/>
            <a:ext cx="42386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1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 산술연산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</a:t>
            </a:r>
            <a:r>
              <a:rPr lang="ko-KR" altLang="en-US" dirty="0"/>
              <a:t>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두 행렬의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산술연산</a:t>
            </a:r>
            <a:r>
              <a:rPr lang="en-US" altLang="ko-KR" sz="2800" dirty="0" smtClean="0"/>
              <a:t>(+/-/*)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54655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8296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1938" y="370023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4655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8296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1938" y="421328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3354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36995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0637" y="370023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3354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6995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90637" y="421328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27557" y="370145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7557" y="4214504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08950" y="370206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08950" y="4215114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6749" y="3702064"/>
            <a:ext cx="36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*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9595" y="3880254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25187" y="3589696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125187" y="4174471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5989886" y="369086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989886" y="4203913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71279" y="369147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1279" y="4204523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87516" y="3579105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287516" y="4163880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7142014" y="370203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142014" y="4215086"/>
            <a:ext cx="3049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723407" y="370264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3407" y="4215696"/>
            <a:ext cx="304977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39644" y="3590278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39644" y="4175053"/>
            <a:ext cx="3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+</a:t>
            </a:r>
          </a:p>
          <a:p>
            <a:r>
              <a:rPr lang="en-US" altLang="ko-KR" sz="800" dirty="0" smtClean="0"/>
              <a:t>-</a:t>
            </a:r>
          </a:p>
          <a:p>
            <a:r>
              <a:rPr lang="en-US" altLang="ko-KR" sz="800" dirty="0" smtClean="0"/>
              <a:t>*</a:t>
            </a:r>
          </a:p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726755" y="50851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69403" y="51064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1 2 3</a:t>
            </a:r>
          </a:p>
          <a:p>
            <a:pPr algn="ctr"/>
            <a:r>
              <a:rPr lang="en-US" altLang="ko-KR" dirty="0" smtClean="0"/>
              <a:t>4 5 6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26749" y="5244969"/>
            <a:ext cx="3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1995" y="5223683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61581" y="5106468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1+1  2+2  3+3</a:t>
            </a:r>
          </a:p>
          <a:p>
            <a:pPr algn="ctr"/>
            <a:r>
              <a:rPr lang="en-US" altLang="ko-KR" dirty="0" smtClean="0"/>
              <a:t>4+4  5+5  6+6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20615" y="6028147"/>
            <a:ext cx="3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90201" y="5910932"/>
            <a:ext cx="218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2   4   6</a:t>
            </a:r>
          </a:p>
          <a:p>
            <a:pPr algn="ctr"/>
            <a:r>
              <a:rPr lang="en-US" altLang="ko-KR" dirty="0" smtClean="0"/>
              <a:t>8 10 12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5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산술연산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행렬에 대한 산술연식은 각 </a:t>
            </a:r>
            <a:r>
              <a:rPr lang="ko-KR" altLang="en-US" sz="2800" dirty="0" err="1" smtClean="0"/>
              <a:t>원소별로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+/-/*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52565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함수와 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0352"/>
            <a:ext cx="424847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0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전치 </a:t>
            </a:r>
            <a:r>
              <a:rPr lang="en-US" altLang="ko-KR" dirty="0" smtClean="0"/>
              <a:t>: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: </a:t>
            </a:r>
            <a:r>
              <a:rPr lang="ko-KR" altLang="en-US" sz="2800" dirty="0"/>
              <a:t>행렬의 행과 열을 서로 바꾸는 것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수학책에서는 </a:t>
            </a:r>
            <a:r>
              <a:rPr lang="ko-KR" altLang="en-US" sz="2800" dirty="0" err="1"/>
              <a:t>위첨자</a:t>
            </a:r>
            <a:r>
              <a:rPr lang="ko-KR" altLang="en-US" sz="2800" dirty="0"/>
              <a:t> </a:t>
            </a:r>
            <a:r>
              <a:rPr lang="en-US" altLang="ko-KR" sz="2800" dirty="0"/>
              <a:t>T</a:t>
            </a:r>
            <a:r>
              <a:rPr lang="ko-KR" altLang="en-US" sz="2800" dirty="0"/>
              <a:t>로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전치를 나타낸다</a:t>
            </a:r>
            <a:r>
              <a:rPr lang="en-US" altLang="ko-KR" sz="2800" dirty="0"/>
              <a:t>.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098649"/>
              </p:ext>
            </p:extLst>
          </p:nvPr>
        </p:nvGraphicFramePr>
        <p:xfrm>
          <a:off x="395536" y="3789040"/>
          <a:ext cx="2438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9" name="Equation" r:id="rId3" imgW="1117600" imgH="914400" progId="">
                  <p:embed/>
                </p:oleObj>
              </mc:Choice>
              <mc:Fallback>
                <p:oleObj name="Equation" r:id="rId3" imgW="11176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789040"/>
                        <a:ext cx="2438400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122037"/>
              </p:ext>
            </p:extLst>
          </p:nvPr>
        </p:nvGraphicFramePr>
        <p:xfrm>
          <a:off x="3138736" y="4017640"/>
          <a:ext cx="27432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60" name="Equation" r:id="rId5" imgW="1320227" imgH="710891" progId="">
                  <p:embed/>
                </p:oleObj>
              </mc:Choice>
              <mc:Fallback>
                <p:oleObj name="Equation" r:id="rId5" imgW="1320227" imgH="71089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736" y="4017640"/>
                        <a:ext cx="274320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005136" y="37890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rot="16200000">
            <a:off x="4548436" y="3217540"/>
            <a:ext cx="609600" cy="20574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endParaRPr lang="ko-KR" altLang="en-US" sz="140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73016"/>
            <a:ext cx="27363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dot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 </a:t>
            </a:r>
            <a:r>
              <a:rPr lang="en-US" altLang="ko-KR" dirty="0" smtClean="0"/>
              <a:t>1*p, p*1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436096" y="4293096"/>
            <a:ext cx="2376264" cy="304507"/>
            <a:chOff x="325658" y="5481265"/>
            <a:chExt cx="3248020" cy="3045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6234860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1525" name="Equation" r:id="rId3" imgW="380835" imgH="165028" progId="Equation.3">
                        <p:embed/>
                      </p:oleObj>
                    </mc:Choice>
                    <mc:Fallback>
                      <p:oleObj name="Equation" r:id="rId3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2401809"/>
                    </p:ext>
                  </p:extLst>
                </p:nvPr>
              </p:nvGraphicFramePr>
              <p:xfrm>
                <a:off x="325658" y="5527258"/>
                <a:ext cx="780969" cy="2562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7461" name="Equation" r:id="rId16" imgW="380835" imgH="165028" progId="Equation.3">
                        <p:embed/>
                      </p:oleObj>
                    </mc:Choice>
                    <mc:Fallback>
                      <p:oleObj name="Equation" r:id="rId16" imgW="380835" imgH="16502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5658" y="5527258"/>
                              <a:ext cx="780969" cy="2562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  …  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627" y="5481265"/>
                  <a:ext cx="2467051" cy="30450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77828" y="3879785"/>
            <a:ext cx="2938188" cy="1512504"/>
            <a:chOff x="-335028" y="2713114"/>
            <a:chExt cx="3905313" cy="1924722"/>
          </a:xfrm>
        </p:grpSpPr>
        <p:graphicFrame>
          <p:nvGraphicFramePr>
            <p:cNvPr id="3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238685"/>
                </p:ext>
              </p:extLst>
            </p:nvPr>
          </p:nvGraphicFramePr>
          <p:xfrm>
            <a:off x="-335028" y="3282757"/>
            <a:ext cx="2128570" cy="37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526" name="Equation" r:id="rId19" imgW="1371600" imgH="241300" progId="Equation.3">
                    <p:embed/>
                  </p:oleObj>
                </mc:Choice>
                <mc:Fallback>
                  <p:oleObj name="Equation" r:id="rId19" imgW="1371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5028" y="3282757"/>
                          <a:ext cx="2128570" cy="3744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435043"/>
                </p:ext>
              </p:extLst>
            </p:nvPr>
          </p:nvGraphicFramePr>
          <p:xfrm>
            <a:off x="1915629" y="2713114"/>
            <a:ext cx="906613" cy="1458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527" name="Equation" r:id="rId21" imgW="583947" imgH="939392" progId="Equation.3">
                    <p:embed/>
                  </p:oleObj>
                </mc:Choice>
                <mc:Fallback>
                  <p:oleObj name="Equation" r:id="rId21" imgW="583947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629" y="2713114"/>
                          <a:ext cx="906613" cy="14584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232045" y="3787447"/>
              <a:ext cx="1519752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*p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7212" y="4167846"/>
              <a:ext cx="1433073" cy="4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</a:t>
              </a:r>
              <a:r>
                <a:rPr lang="ko-KR" altLang="en-US" dirty="0" smtClean="0"/>
                <a:t>행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열</a:t>
              </a:r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28184" y="4838291"/>
            <a:ext cx="1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</a:t>
            </a:r>
            <a:r>
              <a:rPr lang="ko-KR" altLang="en-US" dirty="0" smtClean="0"/>
              <a:t>처리 기준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두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의 행렬곱셈은 행렬 </a:t>
            </a:r>
            <a:r>
              <a:rPr lang="en-US" altLang="ko-KR" sz="2800" dirty="0"/>
              <a:t>A</a:t>
            </a:r>
            <a:r>
              <a:rPr lang="ko-KR" altLang="en-US" sz="2800" dirty="0"/>
              <a:t>의 각 </a:t>
            </a:r>
            <a:r>
              <a:rPr lang="ko-KR" altLang="en-US" sz="2800" dirty="0" smtClean="0"/>
              <a:t>행과 </a:t>
            </a:r>
            <a:r>
              <a:rPr lang="ko-KR" altLang="en-US" sz="2800" dirty="0"/>
              <a:t>행렬 </a:t>
            </a:r>
            <a:r>
              <a:rPr lang="en-US" altLang="ko-KR" sz="2800" dirty="0"/>
              <a:t>B</a:t>
            </a:r>
            <a:r>
              <a:rPr lang="ko-KR" altLang="en-US" sz="2800" dirty="0"/>
              <a:t>의 각 열끼리 </a:t>
            </a:r>
            <a:r>
              <a:rPr lang="ko-KR" altLang="en-US" sz="2800" dirty="0" smtClean="0"/>
              <a:t>곱해서 표시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37900" y="3061160"/>
            <a:ext cx="6974796" cy="2991657"/>
            <a:chOff x="3779912" y="3864880"/>
            <a:chExt cx="4670540" cy="2267745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121819"/>
                </p:ext>
              </p:extLst>
            </p:nvPr>
          </p:nvGraphicFramePr>
          <p:xfrm>
            <a:off x="3779912" y="3864880"/>
            <a:ext cx="2917617" cy="1153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43" name="Equation" r:id="rId3" imgW="4229100" imgH="1397000" progId="Equation.3">
                    <p:embed/>
                  </p:oleObj>
                </mc:Choice>
                <mc:Fallback>
                  <p:oleObj name="Equation" r:id="rId3" imgW="42291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864880"/>
                          <a:ext cx="2917617" cy="1153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97717"/>
                </p:ext>
              </p:extLst>
            </p:nvPr>
          </p:nvGraphicFramePr>
          <p:xfrm>
            <a:off x="4517159" y="5140120"/>
            <a:ext cx="542151" cy="280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44" name="수식" r:id="rId5" imgW="380835" imgH="165028" progId="Equation.3">
                    <p:embed/>
                  </p:oleObj>
                </mc:Choice>
                <mc:Fallback>
                  <p:oleObj name="수식" r:id="rId5" imgW="380835" imgH="16502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59" y="5140120"/>
                          <a:ext cx="542151" cy="280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627292"/>
                </p:ext>
              </p:extLst>
            </p:nvPr>
          </p:nvGraphicFramePr>
          <p:xfrm>
            <a:off x="5732833" y="5162410"/>
            <a:ext cx="488230" cy="28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45" name="수식" r:id="rId7" imgW="342603" imgH="164957" progId="Equation.3">
                    <p:embed/>
                  </p:oleObj>
                </mc:Choice>
                <mc:Fallback>
                  <p:oleObj name="수식" r:id="rId7" imgW="342603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2833" y="5162410"/>
                          <a:ext cx="488230" cy="28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959469"/>
                </p:ext>
              </p:extLst>
            </p:nvPr>
          </p:nvGraphicFramePr>
          <p:xfrm>
            <a:off x="5089702" y="5808829"/>
            <a:ext cx="688228" cy="323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46" name="수식" r:id="rId9" imgW="355446" imgH="139639" progId="Equation.3">
                    <p:embed/>
                  </p:oleObj>
                </mc:Choice>
                <mc:Fallback>
                  <p:oleObj name="수식" r:id="rId9" imgW="355446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702" y="5808829"/>
                          <a:ext cx="688228" cy="323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아래쪽 화살표 20"/>
            <p:cNvSpPr/>
            <p:nvPr/>
          </p:nvSpPr>
          <p:spPr>
            <a:xfrm>
              <a:off x="5348523" y="5597657"/>
              <a:ext cx="142155" cy="184189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5000487" y="5358330"/>
              <a:ext cx="821560" cy="184189"/>
              <a:chOff x="794328" y="6040581"/>
              <a:chExt cx="1006765" cy="332510"/>
            </a:xfrm>
          </p:grpSpPr>
          <p:cxnSp>
            <p:nvCxnSpPr>
              <p:cNvPr id="23" name="직선 연결선 22"/>
              <p:cNvCxnSpPr/>
              <p:nvPr/>
            </p:nvCxnSpPr>
            <p:spPr>
              <a:xfrm rot="5400000">
                <a:off x="628073" y="6206836"/>
                <a:ext cx="33251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803939" y="6373091"/>
                <a:ext cx="99715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 flipV="1">
                <a:off x="1643310" y="6206836"/>
                <a:ext cx="31556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7109289" y="4759145"/>
              <a:ext cx="1341163" cy="1372541"/>
              <a:chOff x="7124975" y="3657228"/>
              <a:chExt cx="1341163" cy="2481263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975" y="3657228"/>
                <a:ext cx="1341163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995" y="4947719"/>
                <a:ext cx="1276457" cy="647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아래쪽 화살표 25"/>
              <p:cNvSpPr/>
              <p:nvPr/>
            </p:nvSpPr>
            <p:spPr>
              <a:xfrm>
                <a:off x="7723989" y="4208620"/>
                <a:ext cx="142156" cy="184189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27" name="아래쪽 화살표 26"/>
              <p:cNvSpPr/>
              <p:nvPr/>
            </p:nvSpPr>
            <p:spPr>
              <a:xfrm>
                <a:off x="7746538" y="5580060"/>
                <a:ext cx="143136" cy="184188"/>
              </a:xfrm>
              <a:prstGeom prst="down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1200"/>
              </a:p>
            </p:txBody>
          </p:sp>
          <p:graphicFrame>
            <p:nvGraphicFramePr>
              <p:cNvPr id="2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518147"/>
                  </p:ext>
                </p:extLst>
              </p:nvPr>
            </p:nvGraphicFramePr>
            <p:xfrm>
              <a:off x="7680852" y="4426830"/>
              <a:ext cx="220586" cy="294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47" name="수식" r:id="rId13" imgW="114102" imgH="126780" progId="Equation.3">
                      <p:embed/>
                    </p:oleObj>
                  </mc:Choice>
                  <mc:Fallback>
                    <p:oleObj name="수식" r:id="rId13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0852" y="4426830"/>
                            <a:ext cx="220586" cy="2944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531783"/>
                  </p:ext>
                </p:extLst>
              </p:nvPr>
            </p:nvGraphicFramePr>
            <p:xfrm>
              <a:off x="7728891" y="5838159"/>
              <a:ext cx="220586" cy="294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48" name="수식" r:id="rId15" imgW="114102" imgH="126780" progId="Equation.3">
                      <p:embed/>
                    </p:oleObj>
                  </mc:Choice>
                  <mc:Fallback>
                    <p:oleObj name="수식" r:id="rId15" imgW="114102" imgH="126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28891" y="5838159"/>
                            <a:ext cx="220586" cy="2944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직사각형 29"/>
              <p:cNvSpPr/>
              <p:nvPr/>
            </p:nvSpPr>
            <p:spPr>
              <a:xfrm>
                <a:off x="7374973" y="4426830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22026" y="4412752"/>
                <a:ext cx="291174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413208" y="5844024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960261" y="5829946"/>
                <a:ext cx="291173" cy="2944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8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A = [[a1,b1],[c1,d1]] B = [[a2,b2],[c2,d2]] </a:t>
            </a:r>
            <a:r>
              <a:rPr lang="en-US" altLang="ko-KR" dirty="0" smtClean="0"/>
              <a:t>numpy.dot(A,B</a:t>
            </a:r>
            <a:r>
              <a:rPr lang="en-US" altLang="ko-KR" dirty="0"/>
              <a:t>) </a:t>
            </a:r>
          </a:p>
          <a:p>
            <a:pPr marL="457200" lvl="1" indent="0" fontAlgn="base">
              <a:buNone/>
            </a:pPr>
            <a:r>
              <a:rPr lang="en-US" altLang="ko-KR" dirty="0"/>
              <a:t>array([[a1*a2 + </a:t>
            </a:r>
            <a:r>
              <a:rPr lang="en-US" altLang="ko-KR" dirty="0" smtClean="0"/>
              <a:t>b1*c2</a:t>
            </a:r>
            <a:r>
              <a:rPr lang="en-US" altLang="ko-KR" dirty="0"/>
              <a:t>, </a:t>
            </a:r>
            <a:r>
              <a:rPr lang="en-US" altLang="ko-KR" dirty="0" smtClean="0"/>
              <a:t>a1*b2 </a:t>
            </a:r>
            <a:r>
              <a:rPr lang="en-US" altLang="ko-KR" dirty="0"/>
              <a:t>+ b1*d2], [c1*a2 + </a:t>
            </a:r>
            <a:r>
              <a:rPr lang="en-US" altLang="ko-KR" dirty="0" smtClean="0"/>
              <a:t>d1*c2</a:t>
            </a:r>
            <a:r>
              <a:rPr lang="en-US" altLang="ko-KR" dirty="0"/>
              <a:t>, </a:t>
            </a:r>
            <a:r>
              <a:rPr lang="en-US" altLang="ko-KR" dirty="0" smtClean="0"/>
              <a:t>c1*b2 </a:t>
            </a:r>
            <a:r>
              <a:rPr lang="en-US" altLang="ko-KR" dirty="0"/>
              <a:t>+ d1*d2</a:t>
            </a:r>
            <a:r>
              <a:rPr lang="en-US" altLang="ko-KR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[[1*4+ 0*2, 1*1+0*2],[0*4+1*2, 0*1+1*2]]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581128"/>
            <a:ext cx="1296144" cy="1296005"/>
            <a:chOff x="1763688" y="4221088"/>
            <a:chExt cx="1925214" cy="1897221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59832" y="4581128"/>
            <a:ext cx="1296144" cy="1296005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120" y="3480700"/>
            <a:ext cx="2880320" cy="2588311"/>
            <a:chOff x="5197505" y="3140968"/>
            <a:chExt cx="3334935" cy="3312368"/>
          </a:xfrm>
        </p:grpSpPr>
        <p:grpSp>
          <p:nvGrpSpPr>
            <p:cNvPr id="22" name="그룹 21"/>
            <p:cNvGrpSpPr/>
            <p:nvPr/>
          </p:nvGrpSpPr>
          <p:grpSpPr>
            <a:xfrm>
              <a:off x="5292080" y="5157331"/>
              <a:ext cx="1296144" cy="1296005"/>
              <a:chOff x="1763688" y="4221088"/>
              <a:chExt cx="1925214" cy="189722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236296" y="3212976"/>
              <a:ext cx="1296144" cy="1296005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36296" y="5085323"/>
              <a:ext cx="1296144" cy="1296005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33" name="직사각형 32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197505" y="5114911"/>
              <a:ext cx="1420383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64288" y="3140968"/>
              <a:ext cx="752535" cy="144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7346795" y="4604567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6040858">
              <a:off x="6706674" y="5219906"/>
              <a:ext cx="484632" cy="40860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44008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7784" y="504375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inner </a:t>
            </a:r>
            <a:r>
              <a:rPr lang="ko-KR" altLang="en-US" dirty="0" smtClean="0"/>
              <a:t>함수는 계산시 축 기준이 차이가 있어 실제 계산된 값이 다름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ot vs inner </a:t>
            </a:r>
            <a:r>
              <a:rPr lang="ko-KR" altLang="en-US" dirty="0" smtClean="0"/>
              <a:t>차이점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83585"/>
              </p:ext>
            </p:extLst>
          </p:nvPr>
        </p:nvGraphicFramePr>
        <p:xfrm>
          <a:off x="611560" y="3140968"/>
          <a:ext cx="4104456" cy="3270872"/>
        </p:xfrm>
        <a:graphic>
          <a:graphicData uri="http://schemas.openxmlformats.org/drawingml/2006/table">
            <a:tbl>
              <a:tblPr/>
              <a:tblGrid>
                <a:gridCol w="2052228"/>
                <a:gridCol w="2052228"/>
              </a:tblGrid>
              <a:tr h="556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inner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열로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행과 행으로 계산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열벡터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간의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행벡터간의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원소를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곱한후에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덧셈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열과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행이 동일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마지만 차원이 같은 경우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5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. M*N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결과가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N*N</a:t>
                      </a:r>
                    </a:p>
                  </a:txBody>
                  <a:tcPr marL="18764" marR="30023" marT="3753" marB="37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45024"/>
            <a:ext cx="324036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3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cross </a:t>
            </a:r>
            <a:r>
              <a:rPr lang="en-US" altLang="ko-KR" dirty="0"/>
              <a:t>product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 smtClean="0"/>
              <a:t>numpy.cross</a:t>
            </a:r>
            <a:r>
              <a:rPr lang="en-US" altLang="ko-KR" sz="2400" dirty="0" smtClean="0"/>
              <a:t>(A,B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 = A.T  * B</a:t>
            </a:r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</a:t>
            </a:r>
            <a:r>
              <a:rPr lang="en-US" altLang="ko-KR" sz="2400" dirty="0" smtClean="0"/>
              <a:t>a1*b2 </a:t>
            </a:r>
            <a:r>
              <a:rPr lang="en-US" altLang="ko-KR" sz="2400" dirty="0"/>
              <a:t>-</a:t>
            </a:r>
            <a:r>
              <a:rPr lang="en-US" altLang="ko-KR" sz="2400" dirty="0" smtClean="0"/>
              <a:t> c1*a2 , b1*d2 – d1*c2])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[[1*1- 0*4,0*2-1*2]]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484116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808715" y="4823647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115616" y="5395201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808715" y="5377684"/>
            <a:ext cx="615617" cy="51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372207" y="4841163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036503" y="4841162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372207" y="5395200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036503" y="5395199"/>
            <a:ext cx="615617" cy="515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948264" y="5211974"/>
            <a:ext cx="1119455" cy="402790"/>
            <a:chOff x="1763688" y="4221088"/>
            <a:chExt cx="1925214" cy="914400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012160" y="521139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41" idx="3"/>
            <a:endCxn id="49" idx="1"/>
          </p:cNvCxnSpPr>
          <p:nvPr/>
        </p:nvCxnSpPr>
        <p:spPr>
          <a:xfrm>
            <a:off x="4424332" y="5081381"/>
            <a:ext cx="612171" cy="571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7" idx="1"/>
            <a:endCxn id="44" idx="3"/>
          </p:cNvCxnSpPr>
          <p:nvPr/>
        </p:nvCxnSpPr>
        <p:spPr>
          <a:xfrm flipH="1">
            <a:off x="4424332" y="5098896"/>
            <a:ext cx="612171" cy="5365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8" idx="1"/>
          </p:cNvCxnSpPr>
          <p:nvPr/>
        </p:nvCxnSpPr>
        <p:spPr>
          <a:xfrm>
            <a:off x="1731233" y="5098898"/>
            <a:ext cx="640974" cy="55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1"/>
            <a:endCxn id="42" idx="3"/>
          </p:cNvCxnSpPr>
          <p:nvPr/>
        </p:nvCxnSpPr>
        <p:spPr>
          <a:xfrm flipH="1">
            <a:off x="1731233" y="5098897"/>
            <a:ext cx="640974" cy="5540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n*m </a:t>
            </a:r>
            <a:r>
              <a:rPr lang="ko-KR" altLang="en-US" sz="2800" dirty="0" smtClean="0"/>
              <a:t>행렬 일 경우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차원으로 표시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6333"/>
            <a:ext cx="4896544" cy="24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Inner </a:t>
            </a:r>
            <a:r>
              <a:rPr lang="ko-KR" altLang="en-US" dirty="0" smtClean="0"/>
              <a:t>연산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타입으로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변경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26098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23145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7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241847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= [[a1,b1],[c1,d1]] B = [[a2,b2],[c2,d2]] </a:t>
            </a:r>
            <a:r>
              <a:rPr lang="en-US" altLang="ko-KR" sz="2400" dirty="0" err="1"/>
              <a:t>numpy.inner</a:t>
            </a:r>
            <a:r>
              <a:rPr lang="en-US" altLang="ko-KR" sz="2400" dirty="0"/>
              <a:t>(A,B) </a:t>
            </a:r>
            <a:endParaRPr lang="en-US" altLang="ko-KR" sz="2400" dirty="0" smtClean="0"/>
          </a:p>
          <a:p>
            <a:pPr marL="457200" lvl="1" indent="0" fontAlgn="base">
              <a:buNone/>
            </a:pPr>
            <a:r>
              <a:rPr lang="en-US" altLang="ko-KR" sz="2400" dirty="0" smtClean="0"/>
              <a:t>array</a:t>
            </a:r>
            <a:r>
              <a:rPr lang="en-US" altLang="ko-KR" sz="2400" dirty="0"/>
              <a:t>([[a1*a2 + b1*b2, a1*c2 + b1*d2], [c1*a2 + d1*b2, c1*c2 + d1*d2</a:t>
            </a:r>
            <a:r>
              <a:rPr lang="en-US" altLang="ko-KR" sz="2400" dirty="0" smtClean="0"/>
              <a:t>])</a:t>
            </a:r>
          </a:p>
          <a:p>
            <a:pPr marL="457200" lvl="1" indent="0" fontAlgn="base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[[1*4+0*1,1*2+0*2],[0*4+1*1, 0*2+1*2]]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en-US" altLang="ko-KR" dirty="0"/>
              <a:t> </a:t>
            </a:r>
            <a:r>
              <a:rPr lang="ko-KR" altLang="en-US" dirty="0" smtClean="0"/>
              <a:t>계산 방식 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148071" y="4841164"/>
            <a:ext cx="1296144" cy="1069504"/>
            <a:chOff x="1763688" y="4221088"/>
            <a:chExt cx="1925214" cy="1897221"/>
          </a:xfrm>
        </p:grpSpPr>
        <p:sp>
          <p:nvSpPr>
            <p:cNvPr id="39" name="직사각형 38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59832" y="4841164"/>
            <a:ext cx="1296144" cy="1069504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46" name="직사각형 4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33803" y="5233292"/>
            <a:ext cx="1119455" cy="835719"/>
            <a:chOff x="1763688" y="4221088"/>
            <a:chExt cx="1925214" cy="1897221"/>
          </a:xfrm>
        </p:grpSpPr>
        <p:sp>
          <p:nvSpPr>
            <p:cNvPr id="66" name="직사각형 65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412985" y="3979490"/>
            <a:ext cx="1119455" cy="835719"/>
            <a:chOff x="1763688" y="4221088"/>
            <a:chExt cx="1925214" cy="1897221"/>
          </a:xfrm>
          <a:solidFill>
            <a:schemeClr val="bg2">
              <a:lumMod val="75000"/>
            </a:schemeClr>
          </a:solidFill>
        </p:grpSpPr>
        <p:sp>
          <p:nvSpPr>
            <p:cNvPr id="62" name="직사각형 61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412985" y="5186858"/>
            <a:ext cx="1119455" cy="83571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58" name="직사각형 5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652120" y="5205938"/>
            <a:ext cx="1226758" cy="4179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0792" y="3933056"/>
            <a:ext cx="1253655" cy="4793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508421" y="4876847"/>
            <a:ext cx="418567" cy="26348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6040858">
            <a:off x="7008589" y="5228933"/>
            <a:ext cx="312511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44008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7784" y="5222936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96855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7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a(2,3,2) </a:t>
            </a:r>
            <a:r>
              <a:rPr lang="ko-KR" altLang="en-US" sz="2800" dirty="0" smtClean="0"/>
              <a:t>행렬과 </a:t>
            </a:r>
            <a:r>
              <a:rPr lang="en-US" altLang="ko-KR" sz="2800" dirty="0" smtClean="0"/>
              <a:t>b(2,2)</a:t>
            </a:r>
            <a:r>
              <a:rPr lang="ko-KR" altLang="en-US" sz="2800" dirty="0" smtClean="0"/>
              <a:t>행렬의 마지막 차수가 같으므로 계산결과는 </a:t>
            </a:r>
            <a:r>
              <a:rPr lang="en-US" altLang="ko-KR" sz="2800" dirty="0" err="1"/>
              <a:t>out.shape</a:t>
            </a:r>
            <a:r>
              <a:rPr lang="en-US" altLang="ko-KR" sz="2800" dirty="0"/>
              <a:t> = </a:t>
            </a:r>
            <a:r>
              <a:rPr lang="en-US" altLang="ko-KR" sz="2800" dirty="0" err="1"/>
              <a:t>a.shape</a:t>
            </a:r>
            <a:r>
              <a:rPr lang="en-US" altLang="ko-KR" sz="2800" dirty="0"/>
              <a:t>[:-1] + </a:t>
            </a:r>
            <a:r>
              <a:rPr lang="en-US" altLang="ko-KR" sz="2800" dirty="0" err="1"/>
              <a:t>b.shape</a:t>
            </a:r>
            <a:r>
              <a:rPr lang="en-US" altLang="ko-KR" sz="2800" dirty="0"/>
              <a:t>[:-1]</a:t>
            </a:r>
            <a:endParaRPr lang="ko-KR" altLang="en-US" sz="2800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8457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outer </a:t>
            </a:r>
            <a:r>
              <a:rPr lang="en-US" altLang="ko-KR" dirty="0"/>
              <a:t>product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99339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벡터를 가지고 벡터 크기를 행과 열로 만드는 함수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이상일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만든 후에 행렬로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8071" y="4618339"/>
            <a:ext cx="1296144" cy="624633"/>
            <a:chOff x="1763688" y="4221088"/>
            <a:chExt cx="1925214" cy="914400"/>
          </a:xfrm>
        </p:grpSpPr>
        <p:sp>
          <p:nvSpPr>
            <p:cNvPr id="5" name="직사각형 4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87824" y="4618339"/>
            <a:ext cx="1296144" cy="62463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17" name="직사각형 16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64089" y="4684050"/>
            <a:ext cx="531697" cy="1012709"/>
            <a:chOff x="1763688" y="4221088"/>
            <a:chExt cx="914400" cy="1897221"/>
          </a:xfrm>
        </p:grpSpPr>
        <p:sp>
          <p:nvSpPr>
            <p:cNvPr id="23" name="직사각형 2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233" y="3630526"/>
            <a:ext cx="1119455" cy="488093"/>
            <a:chOff x="1763688" y="4221088"/>
            <a:chExt cx="1925214" cy="914400"/>
          </a:xfrm>
          <a:solidFill>
            <a:schemeClr val="bg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8264" y="4643452"/>
            <a:ext cx="1119455" cy="1012709"/>
            <a:chOff x="1763688" y="4221088"/>
            <a:chExt cx="1925214" cy="1897221"/>
          </a:xfrm>
          <a:solidFill>
            <a:srgbClr val="7030A0"/>
          </a:solidFill>
        </p:grpSpPr>
        <p:sp>
          <p:nvSpPr>
            <p:cNvPr id="33" name="직사각형 32"/>
            <p:cNvSpPr/>
            <p:nvPr/>
          </p:nvSpPr>
          <p:spPr>
            <a:xfrm>
              <a:off x="1763688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74502" y="422108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63688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74502" y="5203909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076056" y="4677153"/>
            <a:ext cx="1008112" cy="5064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242646" y="4277605"/>
            <a:ext cx="418567" cy="31929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6200000">
            <a:off x="6295871" y="4733791"/>
            <a:ext cx="378695" cy="35290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35996" y="473822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793758" y="3561852"/>
            <a:ext cx="1378642" cy="6312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5879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58005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3893" y="409293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2*2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Out</a:t>
            </a:r>
            <a:r>
              <a:rPr lang="ko-KR" altLang="en-US" sz="2800" dirty="0" smtClean="0"/>
              <a:t>는 </a:t>
            </a:r>
            <a:r>
              <a:rPr lang="ko-KR" altLang="en-US" sz="2800" dirty="0" err="1" smtClean="0"/>
              <a:t>두개의</a:t>
            </a:r>
            <a:r>
              <a:rPr lang="ko-KR" altLang="en-US" sz="2800" dirty="0" smtClean="0"/>
              <a:t> 벡터에 대한 행렬로 구성</a:t>
            </a:r>
            <a:r>
              <a:rPr lang="en-US" altLang="ko-KR" sz="2800" dirty="0" smtClean="0"/>
              <a:t>out[</a:t>
            </a:r>
            <a:r>
              <a:rPr lang="en-US" altLang="ko-KR" sz="2800" dirty="0" err="1" smtClean="0"/>
              <a:t>i</a:t>
            </a:r>
            <a:r>
              <a:rPr lang="en-US" altLang="ko-KR" sz="2800" dirty="0"/>
              <a:t>, j] = a[</a:t>
            </a:r>
            <a:r>
              <a:rPr lang="en-US" altLang="ko-KR" sz="2800" dirty="0" err="1"/>
              <a:t>i</a:t>
            </a:r>
            <a:r>
              <a:rPr lang="en-US" altLang="ko-KR" sz="2800" dirty="0"/>
              <a:t>] * b[j]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1 </a:t>
            </a:r>
            <a:endParaRPr lang="ko-KR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71330"/>
            <a:ext cx="424847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벡터가 </a:t>
            </a:r>
            <a:r>
              <a:rPr lang="ko-KR" altLang="en-US" sz="2800" dirty="0" err="1" smtClean="0"/>
              <a:t>행이되고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두번째</a:t>
            </a:r>
            <a:r>
              <a:rPr lang="ko-KR" altLang="en-US" sz="2800" dirty="0" smtClean="0"/>
              <a:t> 벡터가 열이 되어 </a:t>
            </a:r>
            <a:r>
              <a:rPr lang="en-US" altLang="ko-KR" sz="2800" dirty="0" smtClean="0"/>
              <a:t>5*5</a:t>
            </a:r>
            <a:r>
              <a:rPr lang="ko-KR" altLang="en-US" sz="2800" dirty="0" smtClean="0"/>
              <a:t>행렬을 </a:t>
            </a:r>
            <a:r>
              <a:rPr lang="ko-KR" altLang="en-US" sz="2800" dirty="0" err="1" smtClean="0"/>
              <a:t>만듬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2 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6161"/>
            <a:ext cx="547260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벡터의 값이 문자일 경우 문자 배수만큼 처리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outer: 3 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53085"/>
            <a:ext cx="532859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2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대각행렬의 합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</a:t>
            </a:r>
            <a:r>
              <a:rPr lang="en-US" altLang="ko-KR" sz="2800" dirty="0" smtClean="0"/>
              <a:t>(2,2,2)</a:t>
            </a:r>
            <a:r>
              <a:rPr lang="ko-KR" altLang="en-US" sz="2800" dirty="0" smtClean="0"/>
              <a:t> 대각행렬의 합은 </a:t>
            </a:r>
            <a:r>
              <a:rPr lang="ko-KR" altLang="en-US" sz="2800" dirty="0" err="1" smtClean="0"/>
              <a:t>첫번째</a:t>
            </a:r>
            <a:r>
              <a:rPr lang="ko-KR" altLang="en-US" sz="2800" dirty="0" smtClean="0"/>
              <a:t> 차원의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</a:t>
            </a:r>
            <a:r>
              <a:rPr lang="ko-KR" altLang="en-US" sz="2800" dirty="0" err="1" smtClean="0"/>
              <a:t>두번째의</a:t>
            </a:r>
            <a:r>
              <a:rPr lang="ko-KR" altLang="en-US" sz="2800" dirty="0" smtClean="0"/>
              <a:t> 마지막을 합산해서 출력</a:t>
            </a:r>
            <a:endParaRPr lang="en-US" altLang="ko-KR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Trace : 3</a:t>
            </a:r>
            <a:r>
              <a:rPr lang="ko-KR" altLang="en-US" dirty="0" smtClean="0"/>
              <a:t>차원 행렬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05373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5373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452989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95356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95836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95836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50095" y="4482040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50095" y="4905704"/>
            <a:ext cx="360040" cy="3600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9612" y="37607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70075" y="37862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72006" y="4487352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2256" y="4875316"/>
            <a:ext cx="105567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1727684" y="4703376"/>
            <a:ext cx="1294572" cy="387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12688"/>
            <a:ext cx="432048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8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행렬식과 </a:t>
            </a:r>
            <a:r>
              <a:rPr lang="ko-KR" altLang="en-US" dirty="0" err="1" smtClean="0"/>
              <a:t>역행렬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행렬식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561344"/>
          </a:xfrm>
        </p:spPr>
        <p:txBody>
          <a:bodyPr>
            <a:normAutofit fontScale="92500" lnSpcReduction="20000"/>
          </a:bodyPr>
          <a:lstStyle/>
          <a:p>
            <a:pPr marL="457200" lvl="1" indent="0" fontAlgn="base">
              <a:buNone/>
            </a:pPr>
            <a:r>
              <a:rPr lang="ko-KR" altLang="en-US" dirty="0"/>
              <a:t>정방행렬에 하나의 수를 대응시킴으로써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연립방정식의 해를 구하거나</a:t>
            </a:r>
            <a:r>
              <a:rPr lang="en-US" altLang="ko-KR" dirty="0"/>
              <a:t>,</a:t>
            </a:r>
          </a:p>
          <a:p>
            <a:pPr marL="457200" lvl="1" indent="0" fontAlgn="base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연립방정식 해의 존재성을 살피려고 할 때 쓰여짐</a:t>
            </a: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2" descr="http://ktword.co.kr/img_data/4650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3068960"/>
            <a:ext cx="27527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7363" y="501317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3 1</a:t>
            </a:r>
          </a:p>
          <a:p>
            <a:r>
              <a:rPr lang="en-US" altLang="ko-KR" dirty="0" smtClean="0"/>
              <a:t>2 2</a:t>
            </a:r>
            <a:endParaRPr lang="ko-KR" altLang="en-US" dirty="0"/>
          </a:p>
        </p:txBody>
      </p:sp>
      <p:sp>
        <p:nvSpPr>
          <p:cNvPr id="7" name="왼쪽 대괄호 6"/>
          <p:cNvSpPr/>
          <p:nvPr/>
        </p:nvSpPr>
        <p:spPr>
          <a:xfrm>
            <a:off x="1421339" y="5013176"/>
            <a:ext cx="73152" cy="646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2285435" y="5013176"/>
            <a:ext cx="73152" cy="6463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687" y="51516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51750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62078" y="5151675"/>
            <a:ext cx="13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3*2 – 1*2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4386" y="567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2287" y="5675995"/>
            <a:ext cx="8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59498"/>
            <a:ext cx="2790825" cy="260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57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행렬식을 계산시 앞에 두 열을 뒤에 복사 후 계산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) :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9" name="Picture 5" descr="http://cfile25.uf.tistory.com/image/113B043B4F88582B382E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11360"/>
            <a:ext cx="3717547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ktword.co.kr/img_data/4650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8" y="2111035"/>
            <a:ext cx="3743130" cy="22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329870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minor determinant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0988" y="4005064"/>
            <a:ext cx="119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2 1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1 2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-1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54801"/>
            <a:ext cx="1190732" cy="310303"/>
            <a:chOff x="2844629" y="4054801"/>
            <a:chExt cx="1190732" cy="310303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103494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618154"/>
            <a:ext cx="1190732" cy="323014"/>
            <a:chOff x="2902716" y="4753137"/>
            <a:chExt cx="1190732" cy="323014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81454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236704"/>
            <a:ext cx="1190732" cy="280528"/>
            <a:chOff x="2843808" y="5515703"/>
            <a:chExt cx="1190732" cy="280528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534621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233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 smtClean="0"/>
          </a:p>
          <a:p>
            <a:r>
              <a:rPr lang="ko-KR" altLang="en-US" dirty="0"/>
              <a:t>부호 </a:t>
            </a:r>
            <a:r>
              <a:rPr lang="en-US" altLang="ko-KR" dirty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31231" y="58159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M22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5801408" y="5815949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2</a:t>
            </a:r>
            <a:endParaRPr lang="ko-KR" altLang="en-US" sz="11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3131840" y="5814420"/>
            <a:ext cx="1190732" cy="278876"/>
            <a:chOff x="2843808" y="5515703"/>
            <a:chExt cx="1190732" cy="278876"/>
          </a:xfrm>
        </p:grpSpPr>
        <p:sp>
          <p:nvSpPr>
            <p:cNvPr id="47" name="TextBox 46"/>
            <p:cNvSpPr txBox="1"/>
            <p:nvPr/>
          </p:nvSpPr>
          <p:spPr>
            <a:xfrm>
              <a:off x="2843808" y="5532969"/>
              <a:ext cx="119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endParaRPr lang="ko-KR" altLang="en-US" sz="1100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1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 fontScale="925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/>
              <a:t>행</a:t>
            </a:r>
            <a:r>
              <a:rPr lang="en-US" altLang="ko-KR" dirty="0"/>
              <a:t>,j</a:t>
            </a:r>
            <a:r>
              <a:rPr lang="ko-KR" altLang="en-US" dirty="0"/>
              <a:t>번째 열을 제거한 부분행렬의 행렬식 </a:t>
            </a:r>
            <a:r>
              <a:rPr lang="en-US" altLang="ko-KR" dirty="0"/>
              <a:t>: </a:t>
            </a:r>
            <a:r>
              <a:rPr lang="en-US" altLang="ko-KR" dirty="0" err="1"/>
              <a:t>Mij</a:t>
            </a:r>
            <a:r>
              <a:rPr lang="en-US" altLang="ko-KR" dirty="0"/>
              <a:t>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40962" name="Picture 2" descr="http://www.ktword.co.kr/img_data/503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2591"/>
            <a:ext cx="31146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631231" y="41242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M11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4118543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08" y="4118542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1231" y="466576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M12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631231" y="52382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M13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4683751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2*1 -3*1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801408" y="4683750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27984" y="5268848"/>
            <a:ext cx="958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2*1 -2*1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1408" y="5238233"/>
            <a:ext cx="57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0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31840" y="4015920"/>
            <a:ext cx="1190732" cy="430887"/>
            <a:chOff x="2844629" y="4015920"/>
            <a:chExt cx="1190732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2844629" y="4015920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27585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5896" y="4054801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131840" y="4581128"/>
            <a:ext cx="1190732" cy="430887"/>
            <a:chOff x="2902716" y="4716111"/>
            <a:chExt cx="1190732" cy="430887"/>
          </a:xfrm>
        </p:grpSpPr>
        <p:sp>
          <p:nvSpPr>
            <p:cNvPr id="20" name="TextBox 19"/>
            <p:cNvSpPr txBox="1"/>
            <p:nvPr/>
          </p:nvSpPr>
          <p:spPr>
            <a:xfrm>
              <a:off x="2902716" y="4716111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2 3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29451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654558" y="4753137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131840" y="5166225"/>
            <a:ext cx="1190732" cy="430887"/>
            <a:chOff x="2843808" y="5445224"/>
            <a:chExt cx="1190732" cy="430887"/>
          </a:xfrm>
        </p:grpSpPr>
        <p:sp>
          <p:nvSpPr>
            <p:cNvPr id="23" name="TextBox 22"/>
            <p:cNvSpPr txBox="1"/>
            <p:nvPr/>
          </p:nvSpPr>
          <p:spPr>
            <a:xfrm>
              <a:off x="2843808" y="5445224"/>
              <a:ext cx="1190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2 </a:t>
              </a:r>
              <a:r>
                <a:rPr lang="en-US" altLang="ko-KR" sz="1100" dirty="0"/>
                <a:t>2</a:t>
              </a:r>
              <a:r>
                <a:rPr lang="en-US" altLang="ko-KR" sz="1100" dirty="0" smtClean="0"/>
                <a:t> </a:t>
              </a:r>
            </a:p>
            <a:p>
              <a:pPr algn="ctr"/>
              <a:r>
                <a:rPr lang="en-US" altLang="ko-KR" sz="1100" dirty="0" smtClean="0"/>
                <a:t>1 1 </a:t>
              </a:r>
              <a:endParaRPr lang="ko-KR" altLang="en-US" sz="11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27585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35896" y="5515703"/>
              <a:ext cx="0" cy="267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5776" y="3904279"/>
            <a:ext cx="3888432" cy="1828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31231" y="5949280"/>
            <a:ext cx="374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3M11+(-1)* 1M12 + 3M13 </a:t>
            </a:r>
          </a:p>
          <a:p>
            <a:r>
              <a:rPr lang="en-US" altLang="ko-KR" dirty="0" smtClean="0"/>
              <a:t>= -3+1+0 = -2</a:t>
            </a:r>
            <a:endParaRPr lang="ko-KR" altLang="en-US" dirty="0"/>
          </a:p>
        </p:txBody>
      </p:sp>
      <p:pic>
        <p:nvPicPr>
          <p:cNvPr id="44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0399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770577" y="4005064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–</a:t>
            </a:r>
          </a:p>
          <a:p>
            <a:endParaRPr lang="en-US" altLang="ko-KR" dirty="0"/>
          </a:p>
          <a:p>
            <a:r>
              <a:rPr lang="ko-KR" altLang="en-US" dirty="0" smtClean="0"/>
              <a:t>부호 </a:t>
            </a:r>
            <a:r>
              <a:rPr lang="en-US" altLang="ko-KR" dirty="0" smtClean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8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소행렬식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소행렬식을</a:t>
            </a:r>
            <a:r>
              <a:rPr lang="ko-KR" altLang="en-US" sz="2800" dirty="0" smtClean="0"/>
              <a:t> 구해서 행렬식 값 비교</a:t>
            </a:r>
            <a:endParaRPr lang="ko-KR" altLang="en-US" sz="280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400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6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여인수 행렬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7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소행렬식을</a:t>
            </a:r>
            <a:r>
              <a:rPr lang="ko-KR" altLang="en-US" dirty="0" smtClean="0"/>
              <a:t> 이용한 값을  여인수를 표시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269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여인</a:t>
            </a:r>
            <a:r>
              <a:rPr lang="ko-KR" altLang="en-US" dirty="0"/>
              <a:t>수</a:t>
            </a:r>
            <a:r>
              <a:rPr lang="en-US" altLang="ko-KR" dirty="0" smtClean="0"/>
              <a:t>(cofactor)</a:t>
            </a:r>
            <a:endParaRPr lang="ko-KR" altLang="en-US" dirty="0"/>
          </a:p>
        </p:txBody>
      </p:sp>
      <p:pic>
        <p:nvPicPr>
          <p:cNvPr id="41986" name="Picture 2" descr="http://www.ktword.co.kr/img_data/50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" y="2276872"/>
            <a:ext cx="1143000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988" y="4005064"/>
            <a:ext cx="119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3 1 3 </a:t>
            </a:r>
          </a:p>
          <a:p>
            <a:pPr algn="ctr"/>
            <a:r>
              <a:rPr lang="en-US" altLang="ko-KR" sz="1400" dirty="0" smtClean="0"/>
              <a:t>2 2 3 </a:t>
            </a:r>
          </a:p>
          <a:p>
            <a:pPr algn="ctr"/>
            <a:r>
              <a:rPr lang="en-US" altLang="ko-KR" sz="1400" dirty="0" smtClean="0"/>
              <a:t>1 1 1 </a:t>
            </a:r>
            <a:endParaRPr lang="ko-KR" altLang="en-US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005004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35696" y="3904279"/>
            <a:ext cx="0" cy="885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89849"/>
              </p:ext>
            </p:extLst>
          </p:nvPr>
        </p:nvGraphicFramePr>
        <p:xfrm>
          <a:off x="3275856" y="2620913"/>
          <a:ext cx="4968552" cy="39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5"/>
                <a:gridCol w="840895"/>
                <a:gridCol w="774768"/>
                <a:gridCol w="686450"/>
                <a:gridCol w="745424"/>
                <a:gridCol w="1080120"/>
              </a:tblGrid>
              <a:tr h="3450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소행렬식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결과값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2 2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3 3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2 3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9-6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1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3 1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6-2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5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ones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0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201304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소행렬식으로</a:t>
            </a:r>
            <a:r>
              <a:rPr lang="ko-KR" altLang="en-US" dirty="0" smtClean="0"/>
              <a:t> 계산된 원소 즉 여인수로 구성된 행렬의 전치행렬을 수반행렬이라 함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수반행렬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여인수행렬</a:t>
            </a:r>
            <a:endParaRPr lang="ko-KR" altLang="en-US" dirty="0"/>
          </a:p>
        </p:txBody>
      </p:sp>
      <p:pic>
        <p:nvPicPr>
          <p:cNvPr id="45058" name="Picture 2" descr="http://www.ktword.co.kr/img_data/5037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4213"/>
            <a:ext cx="25622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460628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2  -3</a:t>
            </a:r>
          </a:p>
          <a:p>
            <a:r>
              <a:rPr lang="en-US" altLang="ko-KR" dirty="0" smtClean="0"/>
              <a:t> 1   0  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24040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-1   1   0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2   0  -2</a:t>
            </a:r>
          </a:p>
          <a:p>
            <a:r>
              <a:rPr lang="en-US" altLang="ko-KR" dirty="0" smtClean="0"/>
              <a:t>-3  -3   4</a:t>
            </a:r>
            <a:endParaRPr lang="ko-KR" altLang="en-US" dirty="0"/>
          </a:p>
        </p:txBody>
      </p:sp>
      <p:sp>
        <p:nvSpPr>
          <p:cNvPr id="9" name="오른쪽 대괄호 8"/>
          <p:cNvSpPr/>
          <p:nvPr/>
        </p:nvSpPr>
        <p:spPr>
          <a:xfrm>
            <a:off x="6300192" y="460628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4714872" y="460628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/>
          <p:cNvSpPr/>
          <p:nvPr/>
        </p:nvSpPr>
        <p:spPr>
          <a:xfrm>
            <a:off x="6263616" y="3144213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4678296" y="3144213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216" y="31442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027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여인수행렬의</a:t>
            </a:r>
            <a:r>
              <a:rPr lang="ko-KR" altLang="en-US" dirty="0" smtClean="0"/>
              <a:t> 전치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48832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수반행렬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9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역행렬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2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pic>
        <p:nvPicPr>
          <p:cNvPr id="40962" name="Picture 2" descr="http://www.ktword.co.kr/img_data/465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9" y="2441213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0651" y="4985423"/>
            <a:ext cx="2521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[[ 0.66666667 -0.33333333]</a:t>
            </a:r>
          </a:p>
          <a:p>
            <a:r>
              <a:rPr lang="en-US" altLang="ko-KR" sz="1200" dirty="0"/>
              <a:t> [-0.33333333  0.66666667]]</a:t>
            </a:r>
            <a:endParaRPr lang="ko-KR" altLang="en-US" sz="1200" dirty="0"/>
          </a:p>
        </p:txBody>
      </p:sp>
      <p:sp>
        <p:nvSpPr>
          <p:cNvPr id="10" name="오른쪽 대괄호 9"/>
          <p:cNvSpPr/>
          <p:nvPr/>
        </p:nvSpPr>
        <p:spPr>
          <a:xfrm>
            <a:off x="5335138" y="4677310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3749818" y="4677310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1706" y="4954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1/3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5055" y="479787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2 -1</a:t>
            </a:r>
          </a:p>
          <a:p>
            <a:pPr algn="ctr"/>
            <a:r>
              <a:rPr lang="en-US" altLang="ko-KR" dirty="0" smtClean="0"/>
              <a:t>-1 2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4983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7364" y="4850576"/>
            <a:ext cx="11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2 1</a:t>
            </a:r>
          </a:p>
          <a:p>
            <a:pPr algn="ctr"/>
            <a:r>
              <a:rPr lang="en-US" altLang="ko-KR" dirty="0" smtClean="0"/>
              <a:t>1 2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2324793" y="4673099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739473" y="4673099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30144" y="455992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519662" y="31566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944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62524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 smtClean="0"/>
              <a:t>역행렬은</a:t>
            </a:r>
            <a:r>
              <a:rPr lang="ko-KR" altLang="en-US" dirty="0" smtClean="0"/>
              <a:t> 수반행렬에 행렬식으로 </a:t>
            </a:r>
            <a:r>
              <a:rPr lang="ko-KR" altLang="en-US" dirty="0" err="1" smtClean="0"/>
              <a:t>나눗값이</a:t>
            </a:r>
            <a:r>
              <a:rPr lang="ko-KR" altLang="en-US" dirty="0" smtClean="0"/>
              <a:t> 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 – 3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83024" y="5312241"/>
            <a:ext cx="2159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[[ 0.5 -1.   1.5]</a:t>
            </a:r>
          </a:p>
          <a:p>
            <a:r>
              <a:rPr lang="en-US" altLang="ko-KR" dirty="0"/>
              <a:t> [-0.5  0.   1.5]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[ 0</a:t>
            </a:r>
            <a:r>
              <a:rPr lang="en-US" altLang="ko-KR" dirty="0"/>
              <a:t>.   1.  -2. ]]</a:t>
            </a:r>
            <a:endParaRPr lang="ko-KR" altLang="en-US" dirty="0"/>
          </a:p>
        </p:txBody>
      </p:sp>
      <p:sp>
        <p:nvSpPr>
          <p:cNvPr id="10" name="오른쪽 대괄호 9"/>
          <p:cNvSpPr/>
          <p:nvPr/>
        </p:nvSpPr>
        <p:spPr>
          <a:xfrm>
            <a:off x="7668344" y="396441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6083024" y="396441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74912" y="424141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- 0.5 *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96441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   2  -3</a:t>
            </a:r>
          </a:p>
          <a:p>
            <a:r>
              <a:rPr lang="en-US" altLang="ko-KR" smtClean="0"/>
              <a:t>  1   0  </a:t>
            </a:r>
            <a:r>
              <a:rPr lang="en-US" altLang="ko-KR" dirty="0" smtClean="0"/>
              <a:t>-3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  -2   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7828" y="531224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역행</a:t>
            </a:r>
            <a:r>
              <a:rPr lang="ko-KR" altLang="en-US" dirty="0" err="1"/>
              <a:t>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47451" y="5423438"/>
            <a:ext cx="119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3 1 3 </a:t>
            </a:r>
          </a:p>
          <a:p>
            <a:pPr algn="ctr"/>
            <a:r>
              <a:rPr lang="en-US" altLang="ko-KR" dirty="0" smtClean="0"/>
              <a:t>2 2 3 </a:t>
            </a:r>
          </a:p>
          <a:p>
            <a:pPr algn="ctr"/>
            <a:r>
              <a:rPr lang="en-US" altLang="ko-KR" dirty="0" smtClean="0"/>
              <a:t>1 1 1 </a:t>
            </a:r>
            <a:endParaRPr lang="ko-KR" altLang="en-US" dirty="0"/>
          </a:p>
        </p:txBody>
      </p:sp>
      <p:sp>
        <p:nvSpPr>
          <p:cNvPr id="20" name="오른쪽 대괄호 19"/>
          <p:cNvSpPr/>
          <p:nvPr/>
        </p:nvSpPr>
        <p:spPr>
          <a:xfrm>
            <a:off x="3964880" y="5413504"/>
            <a:ext cx="73152" cy="9144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2379560" y="5413504"/>
            <a:ext cx="73152" cy="9144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70231" y="530032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41988" name="Picture 4" descr="https://upload.wikimedia.org/math/7/b/8/7b8bb2b4592edccf4ad3102c9729ea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4" y="3025387"/>
            <a:ext cx="4524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940152" y="296555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</a:t>
            </a:r>
            <a:r>
              <a:rPr lang="en-US" altLang="ko-KR" dirty="0"/>
              <a:t>​</a:t>
            </a:r>
            <a:r>
              <a:rPr lang="en-US" altLang="ko-KR" sz="900" dirty="0"/>
              <a:t>−1</a:t>
            </a:r>
            <a:r>
              <a:rPr lang="en-US" altLang="ko-KR" dirty="0"/>
              <a:t>​​=</a:t>
            </a:r>
            <a:r>
              <a:rPr lang="en-US" altLang="ko-KR" dirty="0" smtClean="0"/>
              <a:t>​1/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* ​​</a:t>
            </a:r>
            <a:r>
              <a:rPr lang="en-US" altLang="ko-KR" i="1" dirty="0" smtClean="0"/>
              <a:t>C</a:t>
            </a:r>
            <a:r>
              <a:rPr lang="en-US" altLang="ko-KR" dirty="0"/>
              <a:t>​</a:t>
            </a:r>
            <a:r>
              <a:rPr lang="en-US" altLang="ko-KR" sz="1100" i="1" dirty="0"/>
              <a:t>T</a:t>
            </a:r>
            <a:r>
              <a:rPr lang="en-US" altLang="ko-KR" sz="1100" dirty="0"/>
              <a:t>​​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73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역행렬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inv</a:t>
            </a:r>
            <a:r>
              <a:rPr lang="en-US" altLang="ko-KR" dirty="0" smtClean="0"/>
              <a:t>)</a:t>
            </a:r>
            <a:r>
              <a:rPr lang="ko-KR" altLang="en-US" dirty="0" smtClean="0"/>
              <a:t> 예</a:t>
            </a:r>
            <a:r>
              <a:rPr lang="ko-KR" altLang="en-US" dirty="0"/>
              <a:t>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70080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역행렬</a:t>
            </a:r>
            <a:r>
              <a:rPr lang="ko-KR" altLang="en-US" sz="2800" dirty="0" smtClean="0"/>
              <a:t> 계산</a:t>
            </a:r>
            <a:endParaRPr lang="ko-KR" altLang="en-US" sz="28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32048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6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tensor dot</a:t>
            </a:r>
            <a:r>
              <a:rPr lang="en-US" altLang="ko-KR" sz="60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tensordot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pic>
        <p:nvPicPr>
          <p:cNvPr id="9218" name="Picture 2" descr="https://upload.wikimedia.org/math/9/2/c/92c57dd740f9cc677874830217c068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61206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3645024"/>
            <a:ext cx="7416824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Tensordot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함수에 </a:t>
            </a:r>
            <a:r>
              <a:rPr lang="en-US" altLang="ko-KR" sz="2800" dirty="0" smtClean="0"/>
              <a:t>axes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으로 줄 경우 </a:t>
            </a:r>
            <a:r>
              <a:rPr lang="en-US" altLang="ko-KR" sz="2800" dirty="0" smtClean="0"/>
              <a:t>tensor product</a:t>
            </a:r>
            <a:r>
              <a:rPr lang="ko-KR" altLang="en-US" sz="2800" dirty="0" smtClean="0"/>
              <a:t>을 연산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ensordot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77527" y="4989629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3" name="그룹 9222"/>
          <p:cNvGrpSpPr/>
          <p:nvPr/>
        </p:nvGrpSpPr>
        <p:grpSpPr>
          <a:xfrm>
            <a:off x="829256" y="4746630"/>
            <a:ext cx="2376263" cy="844248"/>
            <a:chOff x="683568" y="4437112"/>
            <a:chExt cx="3207905" cy="1069504"/>
          </a:xfrm>
        </p:grpSpPr>
        <p:grpSp>
          <p:nvGrpSpPr>
            <p:cNvPr id="6" name="그룹 5"/>
            <p:cNvGrpSpPr/>
            <p:nvPr/>
          </p:nvGrpSpPr>
          <p:grpSpPr>
            <a:xfrm>
              <a:off x="683568" y="4437112"/>
              <a:ext cx="1296144" cy="1069504"/>
              <a:chOff x="1763688" y="4221088"/>
              <a:chExt cx="1925214" cy="189722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0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595329" y="4437112"/>
              <a:ext cx="1296144" cy="1069504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4</a:t>
                </a:r>
                <a:endParaRPr lang="ko-KR" altLang="en-US" sz="1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endParaRPr lang="ko-KR" altLang="en-US" sz="120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2</a:t>
                </a:r>
                <a:endParaRPr lang="ko-KR" altLang="en-US" sz="1200" dirty="0"/>
              </a:p>
            </p:txBody>
          </p:sp>
        </p:grpSp>
        <p:grpSp>
          <p:nvGrpSpPr>
            <p:cNvPr id="9221" name="그룹 9220"/>
            <p:cNvGrpSpPr/>
            <p:nvPr/>
          </p:nvGrpSpPr>
          <p:grpSpPr>
            <a:xfrm>
              <a:off x="2091273" y="4818884"/>
              <a:ext cx="368776" cy="327908"/>
              <a:chOff x="4860032" y="2492896"/>
              <a:chExt cx="914400" cy="91440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860032" y="2492896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9217" name="직선 연결선 9216"/>
              <p:cNvCxnSpPr>
                <a:stCxn id="5" idx="1"/>
                <a:endCxn id="5" idx="5"/>
              </p:cNvCxnSpPr>
              <p:nvPr/>
            </p:nvCxnSpPr>
            <p:spPr>
              <a:xfrm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0" name="직선 연결선 9219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993943" y="2626807"/>
                <a:ext cx="646578" cy="6465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22" name="그룹 9221"/>
          <p:cNvGrpSpPr/>
          <p:nvPr/>
        </p:nvGrpSpPr>
        <p:grpSpPr>
          <a:xfrm>
            <a:off x="3724700" y="4638384"/>
            <a:ext cx="2073107" cy="1271724"/>
            <a:chOff x="4932040" y="4074204"/>
            <a:chExt cx="3739384" cy="1942975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20623" y="429739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32040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0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20623" y="5415551"/>
              <a:ext cx="531697" cy="40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1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80112" y="4074204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551969" y="4080926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580112" y="5174738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551969" y="5181460"/>
              <a:ext cx="1119455" cy="835719"/>
              <a:chOff x="1763688" y="4221088"/>
              <a:chExt cx="1925214" cy="1897221"/>
            </a:xfrm>
            <a:solidFill>
              <a:schemeClr val="bg2">
                <a:lumMod val="75000"/>
              </a:schemeClr>
            </a:solidFill>
          </p:grpSpPr>
          <p:sp>
            <p:nvSpPr>
              <p:cNvPr id="54" name="직사각형 53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4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1</a:t>
                </a:r>
                <a:endParaRPr lang="ko-KR" altLang="en-US" sz="9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2</a:t>
                </a:r>
                <a:endParaRPr lang="ko-KR" altLang="en-US" sz="900" dirty="0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5941823" y="5096990"/>
            <a:ext cx="216024" cy="30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grpSp>
        <p:nvGrpSpPr>
          <p:cNvPr id="9224" name="그룹 9223"/>
          <p:cNvGrpSpPr/>
          <p:nvPr/>
        </p:nvGrpSpPr>
        <p:grpSpPr>
          <a:xfrm>
            <a:off x="6493523" y="4588583"/>
            <a:ext cx="1822893" cy="1360697"/>
            <a:chOff x="6804248" y="4411083"/>
            <a:chExt cx="2354590" cy="1763487"/>
          </a:xfrm>
        </p:grpSpPr>
        <p:grpSp>
          <p:nvGrpSpPr>
            <p:cNvPr id="26" name="그룹 25"/>
            <p:cNvGrpSpPr/>
            <p:nvPr/>
          </p:nvGrpSpPr>
          <p:grpSpPr>
            <a:xfrm>
              <a:off x="6804248" y="442615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039383" y="4411083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2" name="직사각형 6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04248" y="533885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67" name="직사각형 66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3688" y="5203910"/>
                <a:ext cx="914400" cy="914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0</a:t>
                </a:r>
                <a:endParaRPr lang="ko-KR" altLang="en-US" sz="1000" dirty="0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039383" y="5323781"/>
              <a:ext cx="1119455" cy="835719"/>
              <a:chOff x="1763688" y="4221088"/>
              <a:chExt cx="1925214" cy="1897221"/>
            </a:xfrm>
            <a:solidFill>
              <a:srgbClr val="7030A0"/>
            </a:solidFill>
          </p:grpSpPr>
          <p:sp>
            <p:nvSpPr>
              <p:cNvPr id="72" name="직사각형 71"/>
              <p:cNvSpPr/>
              <p:nvPr/>
            </p:nvSpPr>
            <p:spPr>
              <a:xfrm>
                <a:off x="1763688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4</a:t>
                </a:r>
                <a:endParaRPr lang="ko-KR" altLang="en-US" sz="1000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74502" y="4221088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63688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774502" y="5203909"/>
                <a:ext cx="914400" cy="914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2</a:t>
                </a:r>
                <a:endParaRPr lang="ko-KR" altLang="en-US" sz="1000" dirty="0"/>
              </a:p>
            </p:txBody>
          </p:sp>
        </p:grpSp>
      </p:grpSp>
      <p:sp>
        <p:nvSpPr>
          <p:cNvPr id="9225" name="TextBox 9224"/>
          <p:cNvSpPr txBox="1"/>
          <p:nvPr/>
        </p:nvSpPr>
        <p:spPr>
          <a:xfrm>
            <a:off x="1057266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19378" y="4106942"/>
            <a:ext cx="5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703985" y="4106942"/>
            <a:ext cx="14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2,2,2,2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차원 행렬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개가 만나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차원 행렬 구성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667"/>
            <a:ext cx="5810597" cy="44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one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ones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88513"/>
            <a:ext cx="214312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841264"/>
          </a:xfrm>
        </p:spPr>
        <p:txBody>
          <a:bodyPr>
            <a:noAutofit/>
          </a:bodyPr>
          <a:lstStyle/>
          <a:p>
            <a:pPr marL="457200" lvl="1" indent="0" fontAlgn="base">
              <a:buNone/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axes = 0 tensor product,  axes = 1 tensor dot product,  axes = 2 tenser double contraction </a:t>
            </a:r>
            <a:r>
              <a:rPr lang="ko-KR" altLang="en-US" sz="2800" dirty="0" smtClean="0"/>
              <a:t>즉 벡터연산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280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tensordot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1"/>
            <a:ext cx="604867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zeros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2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생성하면 내부 원소들은 </a:t>
            </a:r>
            <a:r>
              <a:rPr lang="en-US" altLang="ko-KR" dirty="0" smtClean="0"/>
              <a:t>zero </a:t>
            </a:r>
            <a:r>
              <a:rPr lang="ko-KR" altLang="en-US" dirty="0" smtClean="0"/>
              <a:t>원소를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97261"/>
            <a:ext cx="2885306" cy="344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187624" y="3284982"/>
            <a:ext cx="1564397" cy="432049"/>
            <a:chOff x="1043608" y="3717031"/>
            <a:chExt cx="1564397" cy="432049"/>
          </a:xfrm>
        </p:grpSpPr>
        <p:sp>
          <p:nvSpPr>
            <p:cNvPr id="5" name="정육면체 4"/>
            <p:cNvSpPr/>
            <p:nvPr/>
          </p:nvSpPr>
          <p:spPr>
            <a:xfrm>
              <a:off x="104360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573778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103949" y="3717031"/>
              <a:ext cx="504056" cy="4320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2604" y="4293096"/>
            <a:ext cx="1564397" cy="678974"/>
            <a:chOff x="1043608" y="4301480"/>
            <a:chExt cx="1564397" cy="894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43608" y="4301480"/>
              <a:ext cx="1564397" cy="432049"/>
              <a:chOff x="1043608" y="3717031"/>
              <a:chExt cx="1564397" cy="43204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43608" y="4764429"/>
              <a:ext cx="1564397" cy="432049"/>
              <a:chOff x="1043608" y="3717031"/>
              <a:chExt cx="1564397" cy="432049"/>
            </a:xfrm>
          </p:grpSpPr>
          <p:sp>
            <p:nvSpPr>
              <p:cNvPr id="16" name="정육면체 15"/>
              <p:cNvSpPr/>
              <p:nvPr/>
            </p:nvSpPr>
            <p:spPr>
              <a:xfrm>
                <a:off x="104360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1573778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2103949" y="3717031"/>
                <a:ext cx="504056" cy="432049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72604" y="5637414"/>
            <a:ext cx="1777938" cy="846824"/>
            <a:chOff x="646564" y="5589240"/>
            <a:chExt cx="1961440" cy="1062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43607" y="5589240"/>
              <a:ext cx="1564397" cy="894998"/>
              <a:chOff x="1043608" y="4301480"/>
              <a:chExt cx="1564397" cy="89499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6" name="정육면체 25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23" name="정육면체 22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646564" y="5757090"/>
              <a:ext cx="1564397" cy="894998"/>
              <a:chOff x="1043608" y="4301480"/>
              <a:chExt cx="1564397" cy="89499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043608" y="4301480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5" name="정육면체 34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43608" y="4764429"/>
                <a:ext cx="1564397" cy="432049"/>
                <a:chOff x="1043608" y="3717031"/>
                <a:chExt cx="1564397" cy="432049"/>
              </a:xfrm>
            </p:grpSpPr>
            <p:sp>
              <p:nvSpPr>
                <p:cNvPr id="32" name="정육면체 31"/>
                <p:cNvSpPr/>
                <p:nvPr/>
              </p:nvSpPr>
              <p:spPr>
                <a:xfrm>
                  <a:off x="104360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1573778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2103949" y="3717031"/>
                  <a:ext cx="504056" cy="432049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1327945" y="2889484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1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300879" y="3841303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2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1320751" y="5029879"/>
            <a:ext cx="145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smtClean="0"/>
              <a:t>3</a:t>
            </a:r>
            <a:r>
              <a:rPr lang="ko-KR" altLang="en-US" sz="1400" b="1" u="sng" dirty="0" smtClean="0"/>
              <a:t>차원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9209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err="1" smtClean="0"/>
              <a:t>ndarray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생성하면 내부 원소들은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int,float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원소를 가지는 </a:t>
            </a:r>
            <a:r>
              <a:rPr lang="en-US" altLang="ko-KR" sz="2800" dirty="0" err="1" smtClean="0"/>
              <a:t>ndarray</a:t>
            </a:r>
            <a:r>
              <a:rPr lang="ko-KR" altLang="en-US" sz="2800" dirty="0" smtClean="0"/>
              <a:t>를 생성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zeros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원소를 </a:t>
            </a:r>
            <a:r>
              <a:rPr lang="ko-KR" altLang="en-US" dirty="0" err="1" smtClean="0"/>
              <a:t>튜플로</a:t>
            </a:r>
            <a:r>
              <a:rPr lang="ko-KR" altLang="en-US" dirty="0" smtClean="0"/>
              <a:t> 생성 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83159"/>
            <a:ext cx="4619625" cy="309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9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empty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numpy.empty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넣고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numpy.empty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empty(shape,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=float, order='C')</a:t>
            </a: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717032"/>
            <a:ext cx="295232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4509119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row-major </a:t>
            </a:r>
            <a:r>
              <a:rPr lang="en-US" altLang="ko-KR" dirty="0"/>
              <a:t>(C-style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or </a:t>
            </a:r>
            <a:r>
              <a:rPr lang="en-US" altLang="ko-KR" dirty="0"/>
              <a:t>column-major (Fortran-style) order </a:t>
            </a:r>
            <a:r>
              <a:rPr lang="en-US" altLang="ko-KR" dirty="0" smtClean="0"/>
              <a:t>in  </a:t>
            </a:r>
            <a:r>
              <a:rPr lang="en-US" altLang="ko-KR" dirty="0"/>
              <a:t>memory.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ones/zeros/empty likes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633352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sz="2800" dirty="0" smtClean="0"/>
              <a:t>기존 생성된 배열을 기반으로 </a:t>
            </a:r>
            <a:r>
              <a:rPr lang="en-US" altLang="ko-KR" sz="2800" dirty="0" smtClean="0"/>
              <a:t>ones, zeros, empty</a:t>
            </a:r>
            <a:r>
              <a:rPr lang="ko-KR" altLang="en-US" sz="2800" dirty="0" smtClean="0"/>
              <a:t>로 객체를 생성할 경우 사용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ones,zeros,empty</a:t>
            </a:r>
            <a:r>
              <a:rPr lang="en-US" altLang="ko-KR" dirty="0" smtClean="0"/>
              <a:t> likes</a:t>
            </a:r>
            <a:endParaRPr lang="ko-KR" altLang="en-US" dirty="0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56992"/>
            <a:ext cx="25431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9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eye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숫자를 정의하면 정방행렬을 만들고 대각선이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세팅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단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값을 줄 경우 위치를 바꿈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예시</a:t>
            </a:r>
            <a:endParaRPr lang="ko-KR" altLang="en-US" dirty="0"/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90132"/>
            <a:ext cx="3312368" cy="299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004048" y="3590132"/>
            <a:ext cx="2847145" cy="2801508"/>
            <a:chOff x="1590665" y="3405466"/>
            <a:chExt cx="2847145" cy="2801508"/>
          </a:xfrm>
        </p:grpSpPr>
        <p:grpSp>
          <p:nvGrpSpPr>
            <p:cNvPr id="8" name="그룹 7"/>
            <p:cNvGrpSpPr/>
            <p:nvPr/>
          </p:nvGrpSpPr>
          <p:grpSpPr>
            <a:xfrm>
              <a:off x="2590360" y="3933056"/>
              <a:ext cx="1837624" cy="1782046"/>
              <a:chOff x="2555776" y="3951210"/>
              <a:chExt cx="1837624" cy="178204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555776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22560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889344" y="395121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555776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222560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89344" y="4581128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555776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3222560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3889344" y="522920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90665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K=0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K=1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63888" y="340546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K=2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0665" y="4199085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K=-1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90665" y="4900518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K=-2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rot="2716202">
              <a:off x="2074625" y="4603922"/>
              <a:ext cx="2783594" cy="4143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2716202">
              <a:off x="2938133" y="4319704"/>
              <a:ext cx="2048736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2716202">
              <a:off x="2168723" y="4992078"/>
              <a:ext cx="2015482" cy="41431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2716202">
              <a:off x="2295308" y="5388384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2716202">
              <a:off x="3687369" y="3977929"/>
              <a:ext cx="1086572" cy="41431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87624" y="2996952"/>
            <a:ext cx="6696744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numpy.eye</a:t>
            </a:r>
            <a:r>
              <a:rPr lang="en-US" altLang="ko-KR" dirty="0" smtClean="0">
                <a:solidFill>
                  <a:schemeClr val="tx1"/>
                </a:solidFill>
              </a:rPr>
              <a:t>(n, m=None</a:t>
            </a:r>
            <a:r>
              <a:rPr lang="en-US" altLang="ko-KR" dirty="0">
                <a:solidFill>
                  <a:schemeClr val="tx1"/>
                </a:solidFill>
              </a:rPr>
              <a:t>, k=0,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=&lt;type 'float'&gt;)</a:t>
            </a:r>
          </a:p>
        </p:txBody>
      </p:sp>
    </p:spTree>
    <p:extLst>
      <p:ext uri="{BB962C8B-B14F-4D97-AF65-F5344CB8AC3E}">
        <p14:creationId xmlns:p14="http://schemas.microsoft.com/office/powerpoint/2010/main" val="4723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identity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numpy.identiry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생성하면 실제 정방형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생기고 대각선으로는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정의됨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numpy.identity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4005064"/>
            <a:ext cx="3974639" cy="1465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numpy.identity</a:t>
            </a:r>
            <a:r>
              <a:rPr lang="en-US" altLang="ko-KR" dirty="0" smtClean="0">
                <a:solidFill>
                  <a:schemeClr val="tx1"/>
                </a:solidFill>
              </a:rPr>
              <a:t>(n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57547"/>
            <a:ext cx="234885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67807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linspace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이 함수로 시작과 종료 그리고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요소의 개수</a:t>
            </a:r>
            <a:r>
              <a:rPr lang="en-US" altLang="ko-KR" dirty="0" smtClean="0"/>
              <a:t>)</a:t>
            </a:r>
            <a:r>
              <a:rPr lang="ko-KR" altLang="en-US" dirty="0"/>
              <a:t>로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numpy.linspace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생성함수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63588" y="2996952"/>
            <a:ext cx="727280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linspace</a:t>
            </a:r>
            <a:r>
              <a:rPr lang="en-US" altLang="ko-KR" dirty="0">
                <a:solidFill>
                  <a:schemeClr val="tx1"/>
                </a:solidFill>
              </a:rPr>
              <a:t>(start, stop,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=50, endpoint=True, </a:t>
            </a:r>
            <a:r>
              <a:rPr lang="en-US" altLang="ko-KR" dirty="0" err="1">
                <a:solidFill>
                  <a:schemeClr val="tx1"/>
                </a:solidFill>
              </a:rPr>
              <a:t>retstep</a:t>
            </a:r>
            <a:r>
              <a:rPr lang="en-US" altLang="ko-KR" dirty="0">
                <a:solidFill>
                  <a:schemeClr val="tx1"/>
                </a:solidFill>
              </a:rPr>
              <a:t>=False)</a:t>
            </a:r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4293096"/>
            <a:ext cx="7800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Linspace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endpoint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하면 최종 값은 포함하지 않음 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linspace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최종값</a:t>
            </a:r>
            <a:r>
              <a:rPr lang="ko-KR" altLang="en-US" dirty="0" smtClean="0"/>
              <a:t> 포함 유무</a:t>
            </a:r>
            <a:endParaRPr lang="ko-KR" alt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124450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7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arange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4335"/>
            <a:ext cx="4680520" cy="260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리스트와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타입의 차이는 배열객체 안의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계산에 대한 차이가 반영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range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numpy.arange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12160" y="395686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numpy.arange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ko-KR" altLang="en-US" dirty="0" smtClean="0"/>
              <a:t>다양한 타입으로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생성할 수 있음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4077072"/>
            <a:ext cx="1916529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4328289" y="4557028"/>
            <a:ext cx="1683871" cy="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76570" y="2708920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arange</a:t>
            </a:r>
            <a:r>
              <a:rPr lang="en-US" altLang="ko-KR" dirty="0">
                <a:solidFill>
                  <a:schemeClr val="tx1"/>
                </a:solidFill>
              </a:rPr>
              <a:t>([start,] stop[, step,],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762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등을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전환하는 함수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asarray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76570" y="2924944"/>
            <a:ext cx="727280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asarray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array_likes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order=None)</a:t>
            </a: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05064"/>
            <a:ext cx="22002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 </a:t>
            </a:r>
            <a:r>
              <a:rPr lang="ko-KR" altLang="en-US" dirty="0"/>
              <a:t>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내부 원소 접근 방식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타입에서는 </a:t>
            </a:r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에  논리연산 등 다양한 처리를 허용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57816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Index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slice </a:t>
            </a:r>
            <a:r>
              <a:rPr lang="ko-KR" altLang="en-US" dirty="0" smtClean="0"/>
              <a:t>처리시 기존 리스트의 방식보다 더 다양한 처리를 위해 </a:t>
            </a:r>
            <a:r>
              <a:rPr lang="en-US" altLang="ko-KR" dirty="0" smtClean="0"/>
              <a:t>__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etitem</a:t>
            </a:r>
            <a:r>
              <a:rPr lang="en-US" altLang="ko-KR" dirty="0" smtClean="0"/>
              <a:t>__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override </a:t>
            </a:r>
            <a:r>
              <a:rPr lang="ko-KR" altLang="en-US" dirty="0" smtClean="0"/>
              <a:t>함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setitem</a:t>
            </a:r>
            <a:r>
              <a:rPr lang="en-US" altLang="ko-KR" dirty="0" smtClean="0"/>
              <a:t>__ 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924944"/>
            <a:ext cx="5534025" cy="35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4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열 접근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err="1"/>
              <a:t>배열명</a:t>
            </a:r>
            <a:r>
              <a:rPr lang="en-US" altLang="ko-KR" dirty="0"/>
              <a:t>[ </a:t>
            </a:r>
            <a:r>
              <a:rPr lang="ko-KR" altLang="en-US" dirty="0"/>
              <a:t>행 범위</a:t>
            </a:r>
            <a:r>
              <a:rPr lang="en-US" altLang="ko-KR" dirty="0"/>
              <a:t>, </a:t>
            </a:r>
            <a:r>
              <a:rPr lang="ko-KR" altLang="en-US" dirty="0"/>
              <a:t>열 범위</a:t>
            </a:r>
            <a:r>
              <a:rPr lang="en-US" altLang="ko-KR" dirty="0" smtClean="0"/>
              <a:t>]</a:t>
            </a:r>
            <a:r>
              <a:rPr lang="ko-KR" altLang="en-US" dirty="0" smtClean="0"/>
              <a:t> 행으로 접근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열로 접근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행과 </a:t>
            </a:r>
            <a:r>
              <a:rPr lang="ko-KR" altLang="en-US" dirty="0" err="1" smtClean="0"/>
              <a:t>열구분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1130" y="2536843"/>
            <a:ext cx="2348560" cy="1477426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491130" y="4742994"/>
            <a:ext cx="2348560" cy="1477426"/>
            <a:chOff x="827582" y="3284984"/>
            <a:chExt cx="3504391" cy="2820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[0,0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[0,1]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[0,2]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[1,0]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[1,1]</a:t>
                </a:r>
                <a:endParaRPr lang="ko-KR" altLang="en-US" sz="800" b="1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[1,2]</a:t>
                </a:r>
                <a:endParaRPr lang="ko-KR" altLang="en-US" sz="800" b="1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[2,0]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7692" y="219432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행 접근</a:t>
            </a:r>
            <a:endParaRPr lang="ko-KR" altLang="en-US" sz="1400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5877194" y="4354564"/>
            <a:ext cx="20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 err="1" smtClean="0"/>
              <a:t>첫번째</a:t>
            </a:r>
            <a:r>
              <a:rPr lang="ko-KR" altLang="en-US" sz="1400" b="1" u="sng" dirty="0" smtClean="0"/>
              <a:t> 열 접근</a:t>
            </a:r>
            <a:endParaRPr lang="ko-KR" altLang="en-US" sz="1400" b="1" u="sng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90523"/>
            <a:ext cx="3456384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7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첫번째와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행과 </a:t>
            </a:r>
            <a:r>
              <a:rPr lang="ko-KR" altLang="en-US" dirty="0" err="1" smtClean="0"/>
              <a:t>두번째와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열로 접근</a:t>
            </a:r>
            <a:endParaRPr lang="en-US" altLang="ko-KR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행렬로 구분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841199" y="3717032"/>
            <a:ext cx="2259193" cy="1726067"/>
            <a:chOff x="827582" y="3284984"/>
            <a:chExt cx="3504391" cy="2820625"/>
          </a:xfrm>
        </p:grpSpPr>
        <p:grpSp>
          <p:nvGrpSpPr>
            <p:cNvPr id="5" name="그룹 4"/>
            <p:cNvGrpSpPr/>
            <p:nvPr/>
          </p:nvGrpSpPr>
          <p:grpSpPr>
            <a:xfrm>
              <a:off x="1883701" y="3994031"/>
              <a:ext cx="2448272" cy="2088232"/>
              <a:chOff x="3295328" y="3356992"/>
              <a:chExt cx="2743200" cy="27432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95328" y="33569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[0,0]</a:t>
                </a:r>
                <a:endParaRPr lang="ko-KR" altLang="en-US" sz="800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2097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124128" y="33569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[0,2]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95328" y="42713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[1,0]</a:t>
                </a:r>
                <a:endParaRPr lang="ko-KR" altLang="en-US" sz="800" b="1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097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[1,1]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124128" y="4271392"/>
                <a:ext cx="9144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[1,2]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953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[2,0]</a:t>
                </a:r>
                <a:endParaRPr lang="ko-KR" altLang="en-US" sz="800" b="1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2097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[2,1]</a:t>
                </a:r>
                <a:endParaRPr lang="ko-KR" altLang="en-US" sz="8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124128" y="5185792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smtClean="0"/>
                  <a:t>[2,2]</a:t>
                </a:r>
                <a:endParaRPr lang="ko-KR" altLang="en-US" sz="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27582" y="4686919"/>
              <a:ext cx="1152128" cy="82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Row : </a:t>
              </a:r>
              <a:r>
                <a:rPr lang="ko-KR" altLang="en-US" sz="800" dirty="0" smtClean="0"/>
                <a:t>행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1805" y="3284984"/>
              <a:ext cx="1604796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Column: </a:t>
              </a:r>
              <a:r>
                <a:rPr lang="ko-KR" altLang="en-US" sz="800" dirty="0" smtClean="0"/>
                <a:t>열</a:t>
              </a:r>
              <a:endParaRPr lang="ko-KR" alt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64" y="4157403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664" y="486121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7664" y="5581294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8594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0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9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9905" y="3636877"/>
              <a:ext cx="408044" cy="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62410"/>
            <a:ext cx="27432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0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 행과 열의 인덱스를 지정하면 실제 값에 접근해서 보여줌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접근하기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 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28479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8916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[0,0]</a:t>
            </a:r>
            <a:endParaRPr lang="ko-KR" altLang="en-US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6745841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[0,1]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7292765" y="4215771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[0,2]</a:t>
            </a:r>
            <a:endParaRPr lang="ko-KR" altLang="en-US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8916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[1,0]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5841" y="4580372"/>
            <a:ext cx="546925" cy="36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[1,1]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2765" y="4580372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[1,2]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6198916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[2,0]</a:t>
            </a:r>
            <a:endParaRPr lang="ko-KR" altLang="en-US" sz="8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45841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[2,1]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7292765" y="4944973"/>
            <a:ext cx="546925" cy="36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[2,2]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1130" y="4578702"/>
            <a:ext cx="772129" cy="43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Row : </a:t>
            </a:r>
            <a:r>
              <a:rPr lang="ko-KR" altLang="en-US" sz="800" dirty="0" smtClean="0"/>
              <a:t>행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666769" y="3844377"/>
            <a:ext cx="1075496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Column: </a:t>
            </a:r>
            <a:r>
              <a:rPr lang="ko-KR" altLang="en-US" sz="800" dirty="0" smtClean="0"/>
              <a:t>열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973712" y="4301345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3712" y="4669997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3712" y="5047170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9529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2358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29496" y="4028696"/>
            <a:ext cx="273461" cy="2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3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배열계산시 </a:t>
            </a:r>
            <a:r>
              <a:rPr lang="en-US" altLang="ko-KR" dirty="0" smtClean="0"/>
              <a:t>scalar </a:t>
            </a:r>
            <a:r>
              <a:rPr lang="ko-KR" altLang="en-US" dirty="0" smtClean="0"/>
              <a:t>값과 계산시 크기가 작은 것을 동일한 크</a:t>
            </a:r>
            <a:r>
              <a:rPr lang="ko-KR" altLang="en-US" dirty="0"/>
              <a:t>기</a:t>
            </a:r>
            <a:r>
              <a:rPr lang="ko-KR" altLang="en-US" dirty="0" smtClean="0"/>
              <a:t>로 계산되도록 확산이 발생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값 바꾸기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Broadcasting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429309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pl</a:t>
            </a:r>
            <a:r>
              <a:rPr lang="en-US" altLang="ko-KR" dirty="0" smtClean="0"/>
              <a:t>[2:5]</a:t>
            </a:r>
            <a:r>
              <a:rPr lang="ko-KR" altLang="en-US" dirty="0" smtClean="0"/>
              <a:t>는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스칼라 값인 </a:t>
            </a:r>
            <a:r>
              <a:rPr lang="en-US" altLang="ko-KR" dirty="0" smtClean="0"/>
              <a:t>42</a:t>
            </a:r>
            <a:r>
              <a:rPr lang="ko-KR" altLang="en-US" dirty="0" smtClean="0"/>
              <a:t>를 할당했지만</a:t>
            </a:r>
            <a:endParaRPr lang="en-US" altLang="ko-KR" dirty="0" smtClean="0"/>
          </a:p>
          <a:p>
            <a:r>
              <a:rPr lang="en-US" altLang="ko-KR" dirty="0" smtClean="0"/>
              <a:t>[42,42,42]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인식하여 처리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2952328" cy="24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4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N</a:t>
            </a:r>
            <a:r>
              <a:rPr lang="ko-KR" altLang="en-US" dirty="0" smtClean="0"/>
              <a:t>차원 배열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sz="2800" dirty="0" smtClean="0"/>
              <a:t>7</a:t>
            </a:r>
            <a:r>
              <a:rPr lang="ko-KR" altLang="en-US" sz="2800" dirty="0" smtClean="0"/>
              <a:t>*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배열을 정의하고 첫번째 열의 값을 </a:t>
            </a:r>
            <a:r>
              <a:rPr lang="en-US" altLang="ko-KR" sz="2800" dirty="0" smtClean="0"/>
              <a:t>99</a:t>
            </a:r>
            <a:r>
              <a:rPr lang="ko-KR" altLang="en-US" sz="2800" dirty="0" smtClean="0"/>
              <a:t>으로 변경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다차원 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89650"/>
            <a:ext cx="4794895" cy="39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8949" y="3046165"/>
            <a:ext cx="3231024" cy="304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행접근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열접근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Slicing</a:t>
            </a:r>
            <a:r>
              <a:rPr lang="ko-KR" altLang="en-US" sz="1400" dirty="0" smtClean="0">
                <a:solidFill>
                  <a:schemeClr val="tx1"/>
                </a:solidFill>
              </a:rPr>
              <a:t>도 행접근과 열접근으로 별도로 할 수 있음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 행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 열 슬라이싱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  <a:r>
              <a:rPr lang="ko-KR" altLang="en-US" sz="1400" dirty="0" smtClean="0">
                <a:solidFill>
                  <a:schemeClr val="tx1"/>
                </a:solidFill>
              </a:rPr>
              <a:t> 으로 배열을 접근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비교연산 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849376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비교연산</a:t>
            </a:r>
            <a:r>
              <a:rPr lang="en-US" altLang="ko-KR" dirty="0" smtClean="0"/>
              <a:t>. Scala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broadcasting</a:t>
            </a:r>
            <a:r>
              <a:rPr lang="ko-KR" altLang="en-US" dirty="0" smtClean="0"/>
              <a:t>하므로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 모형의 </a:t>
            </a:r>
            <a:r>
              <a:rPr lang="ko-KR" altLang="en-US" dirty="0" err="1" smtClean="0"/>
              <a:t>동일값으로</a:t>
            </a:r>
            <a:r>
              <a:rPr lang="ko-KR" altLang="en-US" dirty="0" smtClean="0"/>
              <a:t> 인지해서 처리된 후 </a:t>
            </a:r>
            <a:r>
              <a:rPr lang="en-US" altLang="ko-KR" dirty="0" err="1" smtClean="0"/>
              <a:t>bool</a:t>
            </a:r>
            <a:r>
              <a:rPr lang="ko-KR" altLang="en-US" dirty="0" smtClean="0"/>
              <a:t>값을 가지는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생성됨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비교연산 처리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150244" y="3789040"/>
            <a:ext cx="4320481" cy="1224136"/>
            <a:chOff x="1403767" y="3789040"/>
            <a:chExt cx="6048553" cy="1224136"/>
          </a:xfrm>
        </p:grpSpPr>
        <p:sp>
          <p:nvSpPr>
            <p:cNvPr id="6" name="직사각형 5"/>
            <p:cNvSpPr/>
            <p:nvPr/>
          </p:nvSpPr>
          <p:spPr>
            <a:xfrm>
              <a:off x="3708023" y="3789040"/>
              <a:ext cx="1296023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7" y="4216442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비교</a:t>
              </a:r>
              <a:endParaRPr lang="en-US" altLang="ko-KR" dirty="0" smtClean="0"/>
            </a:p>
            <a:p>
              <a:r>
                <a:rPr lang="ko-KR" altLang="en-US" dirty="0" smtClean="0"/>
                <a:t>연산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6581" y="3789040"/>
              <a:ext cx="142573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3767" y="3789040"/>
              <a:ext cx="1396919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ndarray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6" y="4105469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55576" y="3494621"/>
            <a:ext cx="3024336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배열명</a:t>
            </a:r>
            <a:r>
              <a:rPr lang="en-US" altLang="ko-KR" sz="1400" dirty="0" smtClean="0">
                <a:solidFill>
                  <a:schemeClr val="tx1"/>
                </a:solidFill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</a:rPr>
              <a:t>논리연산</a:t>
            </a:r>
            <a:r>
              <a:rPr lang="en-US" altLang="ko-KR" sz="14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논리 연산 등 다양한 연산을 이용해서 배열 접근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는 내부 구조부터 다르게 되어있어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가 더 처리가 빠르게 실행됨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vs. list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389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7350398" cy="36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4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/>
              <a:t>[f &gt; </a:t>
            </a:r>
            <a:r>
              <a:rPr lang="en-US" altLang="ko-KR" dirty="0" smtClean="0"/>
              <a:t>2.0]</a:t>
            </a:r>
            <a:r>
              <a:rPr lang="ko-KR" altLang="en-US" dirty="0" smtClean="0"/>
              <a:t> </a:t>
            </a:r>
            <a:r>
              <a:rPr lang="ko-KR" altLang="en-US" dirty="0"/>
              <a:t>조건의 원소가 </a:t>
            </a:r>
            <a:r>
              <a:rPr lang="en-US" altLang="ko-KR" dirty="0"/>
              <a:t>True </a:t>
            </a:r>
            <a:r>
              <a:rPr lang="ko-KR" altLang="en-US" dirty="0"/>
              <a:t>인 것만을 조회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/>
              <a:t>배열 </a:t>
            </a:r>
            <a:r>
              <a:rPr lang="en-US" altLang="ko-KR" dirty="0"/>
              <a:t>: </a:t>
            </a:r>
            <a:r>
              <a:rPr lang="ko-KR" altLang="en-US" dirty="0"/>
              <a:t> 조회</a:t>
            </a:r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73016"/>
            <a:ext cx="27051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[f &gt; 0.5]</a:t>
            </a:r>
            <a:r>
              <a:rPr lang="ko-KR" altLang="en-US" dirty="0" smtClean="0"/>
              <a:t> 조건의 원소가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 것만을 조회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회</a:t>
            </a:r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3910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[data1 &lt;0]</a:t>
            </a:r>
            <a:r>
              <a:rPr lang="ko-KR" altLang="en-US" dirty="0" smtClean="0"/>
              <a:t> </a:t>
            </a:r>
            <a:r>
              <a:rPr lang="en-US" altLang="ko-KR" dirty="0" smtClean="0"/>
              <a:t>= 99</a:t>
            </a:r>
            <a:r>
              <a:rPr lang="ko-KR" altLang="en-US" dirty="0" smtClean="0"/>
              <a:t> 실제 배열의 원소들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작을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으로 전환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다차원 배열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419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Fancy </a:t>
            </a:r>
            <a:r>
              <a:rPr lang="en-US" altLang="ko-KR" dirty="0"/>
              <a:t>Indexing</a:t>
            </a:r>
            <a:br>
              <a:rPr lang="en-US" altLang="ko-KR" dirty="0"/>
            </a:br>
            <a:r>
              <a:rPr lang="ko-KR" altLang="en-US" dirty="0"/>
              <a:t>이해하기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원소추</a:t>
            </a:r>
            <a:r>
              <a:rPr lang="ko-KR" altLang="en-US" dirty="0"/>
              <a:t>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정수배열을 사용한 색인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양수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음수를 이용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이며 행에 대한 정보를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제공해서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번째를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 검색</a:t>
            </a:r>
            <a:endParaRPr lang="ko-KR" altLang="en-US" dirty="0"/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51718"/>
            <a:ext cx="30289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73971"/>
            <a:ext cx="2847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 smtClean="0"/>
              <a:t>정방향</a:t>
            </a:r>
            <a:endParaRPr lang="ko-KR" alt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34197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/>
              <a:t>역</a:t>
            </a:r>
            <a:r>
              <a:rPr lang="ko-KR" altLang="en-US" b="1" u="sng" dirty="0" smtClean="0"/>
              <a:t>방향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251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배열을 주면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열로 순서쌍을 구성해서 값을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순서쌍 </a:t>
            </a:r>
            <a:r>
              <a:rPr lang="ko-KR" altLang="en-US" dirty="0" err="1" smtClean="0"/>
              <a:t>처리후</a:t>
            </a:r>
            <a:r>
              <a:rPr lang="ko-KR" altLang="en-US" dirty="0" smtClean="0"/>
              <a:t> 원소만 추출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2104"/>
            <a:ext cx="3816424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86404"/>
            <a:ext cx="28194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1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배열추출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배열은 행을 처리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배열은 열을 처리해서 </a:t>
            </a:r>
            <a:r>
              <a:rPr lang="ko-KR" altLang="en-US" dirty="0" err="1" smtClean="0"/>
              <a:t>행과열로</a:t>
            </a:r>
            <a:r>
              <a:rPr lang="ko-KR" altLang="en-US" dirty="0" smtClean="0"/>
              <a:t> 구성된 배열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열로 구성된 배열 추출</a:t>
            </a:r>
            <a:endParaRPr lang="ko-KR" altLang="en-US" dirty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79862"/>
            <a:ext cx="2895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5744"/>
            <a:ext cx="30003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8111" y="32129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400" b="1" u="sng" dirty="0" err="1" smtClean="0"/>
              <a:t>np.ix</a:t>
            </a:r>
            <a:r>
              <a:rPr lang="en-US" altLang="ko-KR" sz="1400" b="1" u="sng" dirty="0" smtClean="0"/>
              <a:t>_</a:t>
            </a:r>
            <a:r>
              <a:rPr lang="ko-KR" altLang="en-US" sz="1400" b="1" u="sng" dirty="0" smtClean="0"/>
              <a:t>함수를 이용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4987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관리하고 </a:t>
            </a:r>
            <a:r>
              <a:rPr lang="en-US" altLang="ko-KR" dirty="0" smtClean="0"/>
              <a:t>data-type</a:t>
            </a:r>
            <a:r>
              <a:rPr lang="ko-KR" altLang="en-US" dirty="0" smtClean="0"/>
              <a:t>은 실제 데이터들의 값을 관리하며</a:t>
            </a:r>
            <a:r>
              <a:rPr lang="en-US" altLang="ko-KR" dirty="0" smtClean="0"/>
              <a:t>, array scalar</a:t>
            </a:r>
            <a:r>
              <a:rPr lang="ko-KR" altLang="en-US" dirty="0" smtClean="0"/>
              <a:t>는 위치를 관리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7458"/>
            <a:ext cx="39604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81486"/>
            <a:ext cx="388843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배열에 </a:t>
            </a:r>
            <a:r>
              <a:rPr lang="ko-KR" altLang="en-US" dirty="0" err="1" smtClean="0"/>
              <a:t>직적</a:t>
            </a:r>
            <a:r>
              <a:rPr lang="ko-KR" altLang="en-US" dirty="0" smtClean="0"/>
              <a:t> 비교연산 수식을 제공해서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2857500" cy="2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배열의 각 원소가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나누었을때</a:t>
            </a:r>
            <a:r>
              <a:rPr lang="ko-KR" altLang="en-US" dirty="0" smtClean="0"/>
              <a:t> 나머지가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아닌 경우 원소 추출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산출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비교 연산</a:t>
            </a:r>
            <a:endParaRPr lang="ko-KR" altLang="en-US" dirty="0"/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789040"/>
            <a:ext cx="2819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1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배열 내의 원소가 </a:t>
            </a:r>
            <a:r>
              <a:rPr lang="en-US" altLang="ko-KR" dirty="0" smtClean="0"/>
              <a:t>nonzero</a:t>
            </a:r>
            <a:r>
              <a:rPr lang="ko-KR" altLang="en-US" dirty="0" smtClean="0"/>
              <a:t>인 것을 식별하기 위해 </a:t>
            </a:r>
            <a:r>
              <a:rPr lang="en-US" altLang="ko-KR" dirty="0" smtClean="0"/>
              <a:t>nonzero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05064"/>
            <a:ext cx="33051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Matrix 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ndarray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057288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다차원 배열을 생성하지만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MATLAB </a:t>
            </a:r>
            <a:r>
              <a:rPr lang="ko-KR" altLang="en-US" dirty="0" smtClean="0"/>
              <a:t>기능을 지원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구분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8469"/>
              </p:ext>
            </p:extLst>
          </p:nvPr>
        </p:nvGraphicFramePr>
        <p:xfrm>
          <a:off x="899592" y="3068960"/>
          <a:ext cx="7416825" cy="294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/>
                <a:gridCol w="2472275"/>
                <a:gridCol w="2472275"/>
              </a:tblGrid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ndarray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다차원 가능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 차원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 </a:t>
                      </a:r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numpy.multiply</a:t>
                      </a: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요소간 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9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numpy.dot() 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행렬곱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5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dot/* </a:t>
            </a:r>
            <a:r>
              <a:rPr lang="ko-KR" altLang="en-US" dirty="0" smtClean="0"/>
              <a:t>처리가 동일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ndarry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*/multiply</a:t>
            </a:r>
            <a:r>
              <a:rPr lang="ko-KR" altLang="en-US" dirty="0" smtClean="0"/>
              <a:t>가 동일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와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연산 비교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176464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2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덧셈은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행과 열이 같으면 덧셈과 뺄셈을 처리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뺄셈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2959338"/>
            <a:ext cx="3384376" cy="32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A=\begin{pmatrix} a_{11} &amp; a_{12} \\ a_{21} &amp; a_{22} \end{pmatrix},\ B=\begin{pmatrix} b_{11} &amp; b_{12} \\ b_{21} &amp; b_{22} \end{p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5" y="3573531"/>
            <a:ext cx="2695575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A+B=\begin{pmatrix} a_{11}+b_{11} &amp; a_{12}+b_{12} \\ a_{21}+b_{21} &amp; a_{22}+b_{22} 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62" y="4718287"/>
            <a:ext cx="2552700" cy="4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-B=\begin{pmatrix} a_{11}-b_{11} &amp; a_{12}-b_{12} \\ a_{21}-b_{21} &amp; a_{22}-b_{22} \end{pmatrix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5" y="5366359"/>
            <a:ext cx="2562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2936"/>
            <a:ext cx="26289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</a:t>
            </a:r>
            <a:r>
              <a:rPr lang="ko-KR" altLang="en-US" dirty="0" smtClean="0"/>
              <a:t>에 대한 곱셈과 나눗셈도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 smtClean="0"/>
              <a:t>곱</a:t>
            </a:r>
            <a:r>
              <a:rPr lang="ko-KR" altLang="en-US" dirty="0"/>
              <a:t>셈</a:t>
            </a:r>
            <a:r>
              <a:rPr lang="en-US" altLang="ko-KR" dirty="0" smtClean="0"/>
              <a:t>/</a:t>
            </a:r>
            <a:r>
              <a:rPr lang="ko-KR" altLang="en-US" dirty="0" smtClean="0"/>
              <a:t>나눗</a:t>
            </a:r>
            <a:r>
              <a:rPr lang="ko-KR" altLang="en-US" dirty="0"/>
              <a:t>셈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2476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4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ndarray</a:t>
            </a:r>
            <a:r>
              <a:rPr lang="ko-KR" altLang="en-US" dirty="0" smtClean="0"/>
              <a:t>는 각 </a:t>
            </a:r>
            <a:r>
              <a:rPr lang="ko-KR" altLang="en-US" dirty="0" err="1" smtClean="0"/>
              <a:t>원소별로</a:t>
            </a:r>
            <a:r>
              <a:rPr lang="ko-KR" altLang="en-US" dirty="0" smtClean="0"/>
              <a:t> 동일한 데이터 타입으로 처리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타입 부여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51720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585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16016" y="2809946"/>
            <a:ext cx="9144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408" y="282204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rray( [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0152" y="281072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], </a:t>
            </a:r>
            <a:r>
              <a:rPr lang="en-US" altLang="ko-KR" sz="2800" dirty="0" err="1" smtClean="0"/>
              <a:t>dtype</a:t>
            </a:r>
            <a:r>
              <a:rPr lang="en-US" altLang="ko-KR" sz="2800" dirty="0" smtClean="0"/>
              <a:t> )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987824" y="29353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55976" y="28627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,</a:t>
            </a:r>
            <a:endParaRPr lang="ko-KR" altLang="en-US" sz="2800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45024"/>
            <a:ext cx="2473424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8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98528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 곱셈은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열과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행이 같으면 </a:t>
            </a:r>
            <a:r>
              <a:rPr lang="en-US" altLang="ko-KR" dirty="0" smtClean="0"/>
              <a:t>A 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열로 계산처리 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dot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469320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39652" y="60749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A(m*k)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60840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B(k*n)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03948" y="4181288"/>
            <a:ext cx="972108" cy="159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28184" y="4401504"/>
            <a:ext cx="93610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56" y="60517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C(m*n)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47573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8293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15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96798"/>
            <a:ext cx="3675349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63" y="2852936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1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행렬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곱하면 결과는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행렬로 처리하고 </a:t>
            </a:r>
            <a:r>
              <a:rPr lang="en-US" altLang="ko-KR" dirty="0" err="1"/>
              <a:t>ndarray</a:t>
            </a:r>
            <a:r>
              <a:rPr lang="ko-KR" altLang="en-US" dirty="0" smtClean="0"/>
              <a:t>타입으로 리턴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ndarray</a:t>
            </a:r>
            <a:endParaRPr lang="ko-KR" altLang="en-US" dirty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87012"/>
            <a:ext cx="259228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행렬 연산하고 </a:t>
            </a:r>
            <a:r>
              <a:rPr lang="en-US" altLang="ko-KR" dirty="0" smtClean="0"/>
              <a:t>(4,1) </a:t>
            </a:r>
            <a:r>
              <a:rPr lang="ko-KR" altLang="en-US" dirty="0" smtClean="0"/>
              <a:t>배열로 만들고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나눠서 결과값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Dot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(4,3)*(3,1)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6" y="2924944"/>
            <a:ext cx="590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3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Dot </a:t>
            </a:r>
            <a:r>
              <a:rPr lang="ko-KR" altLang="en-US" dirty="0" smtClean="0"/>
              <a:t>함수 호출과 동일하게 처리됨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dot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050" name="Picture 2" descr="http://www.mathteacher.pe.kr/mt_11/mt_11_04_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2880320" cy="1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34" y="2929408"/>
            <a:ext cx="144016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93096"/>
            <a:ext cx="3476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8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 lnSpcReduction="10000"/>
          </a:bodyPr>
          <a:lstStyle/>
          <a:p>
            <a:pPr marL="457200" lvl="1" indent="0" fontAlgn="base">
              <a:buNone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타입과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간의 연산을 할 경우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matrix </a:t>
            </a:r>
            <a:r>
              <a:rPr lang="ko-KR" altLang="en-US" dirty="0" smtClean="0"/>
              <a:t>타입으로 전환 후 연산처리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(*) : </a:t>
            </a:r>
            <a:r>
              <a:rPr lang="en-US" altLang="ko-KR" dirty="0" err="1" smtClean="0"/>
              <a:t>asmatrix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3501008"/>
            <a:ext cx="3495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1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Dtype</a:t>
            </a:r>
            <a:r>
              <a:rPr lang="en-US" altLang="ko-KR" dirty="0" smtClean="0"/>
              <a:t> </a:t>
            </a:r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메모리 처리 방식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7606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not-relevant),</a:t>
            </a:r>
            <a:endParaRPr lang="en-US" altLang="ko-KR" sz="2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Byte </a:t>
            </a:r>
            <a:r>
              <a:rPr lang="ko-KR" altLang="en-US" dirty="0" smtClean="0"/>
              <a:t>메모리 저장방식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14096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&lt;: </a:t>
            </a:r>
            <a:r>
              <a:rPr lang="en-US" altLang="ko-KR" dirty="0">
                <a:solidFill>
                  <a:schemeClr val="tx1"/>
                </a:solidFill>
              </a:rPr>
              <a:t>little-endian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4293096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&gt;: big-endian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5394988"/>
            <a:ext cx="237626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|: not-relevant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28498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리틀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최하위 비트</a:t>
            </a:r>
            <a:r>
              <a:rPr lang="en-US" altLang="ko-KR" sz="1200" dirty="0"/>
              <a:t>(LSB)</a:t>
            </a:r>
            <a:r>
              <a:rPr lang="ko-KR" altLang="en-US" sz="1200" dirty="0"/>
              <a:t>부터 부호화되어 저장된다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</a:t>
            </a:r>
            <a:r>
              <a:rPr lang="ko-KR" altLang="en-US" sz="1200" dirty="0" err="1" smtClean="0"/>
              <a:t>리틀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</a:t>
            </a:r>
            <a:r>
              <a:rPr lang="en-US" altLang="ko-KR" sz="1200" dirty="0"/>
              <a:t>0011</a:t>
            </a:r>
            <a:r>
              <a:rPr lang="ko-KR" altLang="en-US" sz="1200" dirty="0"/>
              <a:t>로 각각 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4393354"/>
            <a:ext cx="471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방식은 데이터의 최상위 비트가 가장 높은 주소에 저장되므로 그냥 보기에는 역으로 보인다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엔디안은</a:t>
            </a:r>
            <a:r>
              <a:rPr lang="ko-KR" altLang="en-US" sz="1200" dirty="0"/>
              <a:t> 최상위 비트</a:t>
            </a:r>
            <a:r>
              <a:rPr lang="en-US" altLang="ko-KR" sz="1200" dirty="0"/>
              <a:t>(MSB)</a:t>
            </a:r>
            <a:r>
              <a:rPr lang="ko-KR" altLang="en-US" sz="1200" dirty="0"/>
              <a:t>부터 부호화되어 저장되며 </a:t>
            </a:r>
            <a:r>
              <a:rPr lang="ko-KR" altLang="en-US" sz="1200" dirty="0" smtClean="0"/>
              <a:t>예를 </a:t>
            </a:r>
            <a:r>
              <a:rPr lang="ko-KR" altLang="en-US" sz="1200" dirty="0"/>
              <a:t>들면</a:t>
            </a:r>
            <a:r>
              <a:rPr lang="en-US" altLang="ko-KR" sz="1200" dirty="0"/>
              <a:t>, </a:t>
            </a:r>
            <a:r>
              <a:rPr lang="ko-KR" altLang="en-US" sz="1200" dirty="0"/>
              <a:t>숫자 </a:t>
            </a:r>
            <a:r>
              <a:rPr lang="en-US" altLang="ko-KR" sz="1200" dirty="0"/>
              <a:t>12</a:t>
            </a:r>
            <a:r>
              <a:rPr lang="ko-KR" altLang="en-US" sz="1200" dirty="0"/>
              <a:t>는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나타내면 </a:t>
            </a:r>
            <a:r>
              <a:rPr lang="en-US" altLang="ko-KR" sz="1200" dirty="0"/>
              <a:t>1100</a:t>
            </a:r>
            <a:r>
              <a:rPr lang="ko-KR" altLang="en-US" sz="1200" dirty="0"/>
              <a:t>인데 빅 엔디안은 </a:t>
            </a:r>
            <a:r>
              <a:rPr lang="en-US" altLang="ko-KR" sz="1200" dirty="0" smtClean="0"/>
              <a:t>1100</a:t>
            </a:r>
            <a:r>
              <a:rPr lang="ko-KR" altLang="en-US" sz="1200" dirty="0" smtClean="0"/>
              <a:t>으로  </a:t>
            </a:r>
            <a:r>
              <a:rPr lang="ko-KR" altLang="en-US" sz="1200" dirty="0"/>
              <a:t>저장된다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35" y="5659820"/>
            <a:ext cx="47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문자를 저장할 때 사용 </a:t>
            </a:r>
            <a:r>
              <a:rPr lang="en-US" altLang="ko-KR" sz="1200" dirty="0" smtClean="0"/>
              <a:t>endian</a:t>
            </a:r>
            <a:r>
              <a:rPr lang="ko-KR" altLang="en-US" sz="1200" dirty="0" smtClean="0"/>
              <a:t>가 상관없이 처리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0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</a:t>
            </a:r>
            <a:r>
              <a:rPr lang="ko-KR" altLang="en-US" dirty="0" err="1" smtClean="0"/>
              <a:t>단일값</a:t>
            </a:r>
            <a:r>
              <a:rPr lang="en-US" altLang="ko-KR" dirty="0" smtClean="0"/>
              <a:t>(scalar value)</a:t>
            </a:r>
            <a:r>
              <a:rPr lang="ko-KR" altLang="en-US" dirty="0" smtClean="0"/>
              <a:t>를 넣으면 </a:t>
            </a:r>
            <a:r>
              <a:rPr lang="en-US" altLang="ko-KR" dirty="0" err="1" smtClean="0"/>
              <a:t>arrary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 아니 일반 타입을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차원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51720" y="4376502"/>
            <a:ext cx="816091" cy="69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[0,0]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7245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Row : </a:t>
            </a:r>
            <a:r>
              <a:rPr lang="ko-KR" altLang="en-US" dirty="0" smtClean="0"/>
              <a:t>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8168" y="3871481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Column: </a:t>
            </a:r>
            <a:r>
              <a:rPr lang="ko-KR" altLang="en-US" dirty="0" smtClean="0"/>
              <a:t>열</a:t>
            </a:r>
            <a:endParaRPr lang="ko-KR" altLang="en-US" dirty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60154"/>
            <a:ext cx="2736304" cy="195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err="1" smtClean="0"/>
              <a:t>itemsize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메소드는</a:t>
            </a:r>
            <a:r>
              <a:rPr lang="ko-KR" altLang="en-US" sz="2800" dirty="0" smtClean="0"/>
              <a:t> 저장되는 메모리의 크기이며 </a:t>
            </a:r>
            <a:r>
              <a:rPr lang="en-US" altLang="ko-KR" sz="2800" dirty="0" smtClean="0"/>
              <a:t>little-endian</a:t>
            </a:r>
            <a:r>
              <a:rPr lang="ko-KR" altLang="en-US" sz="2800" dirty="0" smtClean="0"/>
              <a:t>은 좌측</a:t>
            </a:r>
            <a:r>
              <a:rPr lang="en-US" altLang="ko-KR" sz="2800" dirty="0" smtClean="0"/>
              <a:t>, big-endian</a:t>
            </a:r>
            <a:r>
              <a:rPr lang="ko-KR" altLang="en-US" sz="2800" dirty="0" smtClean="0"/>
              <a:t>은 우측부터 저장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Little-endian/big-endian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38533"/>
            <a:ext cx="3744416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675529"/>
            <a:ext cx="33021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936104"/>
          </a:xfrm>
        </p:spPr>
        <p:txBody>
          <a:bodyPr>
            <a:normAutofit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en-US" altLang="ko-KR" sz="2800" dirty="0" smtClean="0"/>
              <a:t>endian</a:t>
            </a:r>
            <a:r>
              <a:rPr lang="ko-KR" altLang="en-US" sz="2800" dirty="0" smtClean="0"/>
              <a:t>에 상관없이 문자를 저장할때 제일 왼쪽부터 저장됨</a:t>
            </a:r>
            <a:endParaRPr lang="en-US" altLang="ko-KR" sz="2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not-relevant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56783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04" y="3789040"/>
            <a:ext cx="3848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0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타입 이해하기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 fontScale="92500" lnSpcReduction="10000"/>
          </a:bodyPr>
          <a:lstStyle/>
          <a:p>
            <a:pPr marL="320040" lvl="1" indent="0">
              <a:buNone/>
            </a:pPr>
            <a:r>
              <a:rPr lang="en-US" altLang="ko-KR" sz="2800" dirty="0"/>
              <a:t> (&lt;: little-endian, &gt;: big-endian, |: not-relevant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와 연계처리하여 데이터 타입 지정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array-protocol type string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53923"/>
              </p:ext>
            </p:extLst>
          </p:nvPr>
        </p:nvGraphicFramePr>
        <p:xfrm>
          <a:off x="971600" y="2780928"/>
          <a:ext cx="7344816" cy="3386501"/>
        </p:xfrm>
        <a:graphic>
          <a:graphicData uri="http://schemas.openxmlformats.org/drawingml/2006/table">
            <a:tbl>
              <a:tblPr/>
              <a:tblGrid>
                <a:gridCol w="2232248"/>
                <a:gridCol w="5112568"/>
              </a:tblGrid>
              <a:tr h="490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기본 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‘t’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Bit </a:t>
                      </a:r>
                      <a:r>
                        <a:rPr lang="en-US" dirty="0" smtClean="0">
                          <a:effectLst/>
                        </a:rPr>
                        <a:t>field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'b'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boolean</a:t>
                      </a:r>
                      <a:endParaRPr lang="en-US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(signed)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unsigned integer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'f'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floating-point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'c'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complex-floating point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'O'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(Python) objects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'S', 'a'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(byte-)string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'U'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Unicode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'V'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raw data (void)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0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67443"/>
              </p:ext>
            </p:extLst>
          </p:nvPr>
        </p:nvGraphicFramePr>
        <p:xfrm>
          <a:off x="971600" y="2780928"/>
          <a:ext cx="7344817" cy="3489609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int8, uint8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i1,u1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1byites 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int16, uint16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i2,u2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2byites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int32, uint32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i4,u4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4byites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int64, uint64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i8,u8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8byites  </a:t>
                      </a:r>
                      <a:r>
                        <a:rPr lang="ko-KR" altLang="en-US" sz="1200" baseline="0" dirty="0" smtClean="0">
                          <a:effectLst/>
                        </a:rPr>
                        <a:t>정수형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반정밀도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float32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f4, f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단정밀도 부동소수점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C</a:t>
                      </a:r>
                      <a:r>
                        <a:rPr lang="ko-KR" altLang="en-US" sz="1200" dirty="0" smtClean="0">
                          <a:effectLst/>
                        </a:rPr>
                        <a:t>언어의 </a:t>
                      </a:r>
                      <a:r>
                        <a:rPr lang="en-US" altLang="ko-KR" sz="1200" dirty="0" smtClean="0">
                          <a:effectLst/>
                        </a:rPr>
                        <a:t>float</a:t>
                      </a:r>
                      <a:r>
                        <a:rPr lang="ko-KR" altLang="en-US" sz="1200" dirty="0" smtClean="0">
                          <a:effectLst/>
                        </a:rPr>
                        <a:t>형 호환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f8, d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배정밀도 부동소수점</a:t>
                      </a:r>
                      <a:r>
                        <a:rPr lang="en-US" altLang="ko-KR" sz="1200" baseline="0" dirty="0" smtClean="0">
                          <a:effectLst/>
                        </a:rPr>
                        <a:t>,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C</a:t>
                      </a:r>
                      <a:r>
                        <a:rPr lang="ko-KR" altLang="en-US" sz="1200" baseline="0" dirty="0" smtClean="0">
                          <a:effectLst/>
                        </a:rPr>
                        <a:t>언어의 </a:t>
                      </a:r>
                      <a:r>
                        <a:rPr lang="en-US" altLang="ko-KR" sz="1200" baseline="0" dirty="0" smtClean="0">
                          <a:effectLst/>
                        </a:rPr>
                        <a:t>double, Python</a:t>
                      </a:r>
                      <a:r>
                        <a:rPr lang="ko-KR" altLang="en-US" sz="1200" baseline="0" dirty="0" smtClean="0">
                          <a:effectLst/>
                        </a:rPr>
                        <a:t>의 </a:t>
                      </a:r>
                      <a:r>
                        <a:rPr lang="en-US" altLang="ko-KR" sz="1200" baseline="0" dirty="0" smtClean="0">
                          <a:effectLst/>
                        </a:rPr>
                        <a:t>float</a:t>
                      </a:r>
                      <a:r>
                        <a:rPr lang="ko-KR" altLang="en-US" sz="1200" baseline="0" dirty="0" smtClean="0">
                          <a:effectLst/>
                        </a:rPr>
                        <a:t>객체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float128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f16, g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effectLst/>
                        </a:rPr>
                        <a:t> 확장 정밀도 부동소수점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complex64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32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16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64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5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864096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altLang="ko-KR" sz="2800" dirty="0"/>
              <a:t> </a:t>
            </a:r>
            <a:r>
              <a:rPr lang="ko-KR" altLang="en-US" sz="2800" dirty="0" smtClean="0"/>
              <a:t>타입 매칭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Ndarray</a:t>
            </a:r>
            <a:r>
              <a:rPr lang="en-US" altLang="ko-KR" dirty="0"/>
              <a:t> </a:t>
            </a:r>
            <a:r>
              <a:rPr lang="ko-KR" altLang="en-US" dirty="0" smtClean="0"/>
              <a:t>타입과 매칭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23634"/>
              </p:ext>
            </p:extLst>
          </p:nvPr>
        </p:nvGraphicFramePr>
        <p:xfrm>
          <a:off x="971600" y="2780928"/>
          <a:ext cx="7344817" cy="2014801"/>
        </p:xfrm>
        <a:graphic>
          <a:graphicData uri="http://schemas.openxmlformats.org/drawingml/2006/table">
            <a:tbl>
              <a:tblPr/>
              <a:tblGrid>
                <a:gridCol w="1711950"/>
                <a:gridCol w="1711950"/>
                <a:gridCol w="3920917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Ndarray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타입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타입 코드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설명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complex</a:t>
                      </a:r>
                      <a:r>
                        <a:rPr lang="en-US" altLang="ko-KR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c</a:t>
                      </a:r>
                      <a:r>
                        <a:rPr lang="en-US" altLang="ko-KR" sz="1200" dirty="0" smtClean="0">
                          <a:effectLst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baseline="0" dirty="0" smtClean="0">
                          <a:effectLst/>
                        </a:rPr>
                        <a:t>128</a:t>
                      </a:r>
                      <a:r>
                        <a:rPr lang="ko-KR" altLang="en-US" sz="1200" baseline="0" dirty="0" smtClean="0">
                          <a:effectLst/>
                        </a:rPr>
                        <a:t>비트 부동소수점 </a:t>
                      </a:r>
                      <a:r>
                        <a:rPr lang="en-US" altLang="ko-KR" sz="1200" baseline="0" dirty="0" smtClean="0">
                          <a:effectLst/>
                        </a:rPr>
                        <a:t>2</a:t>
                      </a:r>
                      <a:r>
                        <a:rPr lang="ko-KR" altLang="en-US" sz="1200" baseline="0" dirty="0" smtClean="0">
                          <a:effectLst/>
                        </a:rPr>
                        <a:t>개를 가지는 복소수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effectLst/>
                        </a:rPr>
                        <a:t>bool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?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True, False</a:t>
                      </a:r>
                      <a:r>
                        <a:rPr lang="ko-KR" altLang="en-US" sz="1200" baseline="0" dirty="0" smtClean="0">
                          <a:effectLst/>
                        </a:rPr>
                        <a:t> 값을 저장하는 불리언 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object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O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파이썬 객체형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string_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S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문자열형</a:t>
                      </a:r>
                      <a:r>
                        <a:rPr lang="en-US" altLang="ko-KR" sz="1200" baseline="0" dirty="0" smtClean="0">
                          <a:effectLst/>
                        </a:rPr>
                        <a:t>-</a:t>
                      </a:r>
                      <a:r>
                        <a:rPr lang="ko-KR" altLang="en-US" sz="1200" baseline="0" dirty="0" smtClean="0">
                          <a:effectLst/>
                        </a:rPr>
                        <a:t>각 글자는 </a:t>
                      </a:r>
                      <a:r>
                        <a:rPr lang="en-US" altLang="ko-KR" sz="1200" baseline="0" dirty="0" smtClean="0">
                          <a:effectLst/>
                        </a:rPr>
                        <a:t>1</a:t>
                      </a:r>
                      <a:r>
                        <a:rPr lang="ko-KR" altLang="en-US" sz="1200" baseline="0" dirty="0" smtClean="0">
                          <a:effectLst/>
                        </a:rPr>
                        <a:t>바이트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2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effectLst/>
                        </a:rPr>
                        <a:t>unicode</a:t>
                      </a:r>
                      <a:r>
                        <a:rPr lang="en-US" sz="1200" dirty="0" smtClean="0">
                          <a:effectLst/>
                        </a:rPr>
                        <a:t>_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U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고정길이 유니코드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40352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1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ko-KR" altLang="en-US" dirty="0" smtClean="0"/>
              <a:t>비교연산 결과가 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astype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타입을 전환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bool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float-&gt;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전환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8" y="3068960"/>
            <a:ext cx="297017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21410"/>
            <a:ext cx="34766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데이터 타입은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/float/ </a:t>
            </a:r>
            <a:r>
              <a:rPr lang="en-US" altLang="ko-KR" dirty="0" err="1"/>
              <a:t>bool</a:t>
            </a:r>
            <a:r>
              <a:rPr lang="en-US" altLang="ko-KR" dirty="0"/>
              <a:t>_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24820"/>
            <a:ext cx="21907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24820"/>
            <a:ext cx="37242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79624"/>
            <a:ext cx="8229600" cy="1345320"/>
          </a:xfrm>
        </p:spPr>
        <p:txBody>
          <a:bodyPr>
            <a:normAutofit/>
          </a:bodyPr>
          <a:lstStyle/>
          <a:p>
            <a:pPr marL="457200" lvl="1" indent="0" fontAlgn="base">
              <a:buNone/>
            </a:pPr>
            <a:r>
              <a:rPr lang="en-US" altLang="ko-KR" dirty="0" err="1" smtClean="0"/>
              <a:t>numpy.dtype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생성에 필요한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타입을 정의하기 위한 클래스</a:t>
            </a:r>
            <a:endParaRPr lang="en-US" altLang="ko-KR" dirty="0" smtClean="0"/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numpy.dtype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592" y="2708920"/>
            <a:ext cx="748883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numpy.dtype</a:t>
            </a:r>
            <a:r>
              <a:rPr lang="en-US" altLang="ko-KR" dirty="0" smtClean="0">
                <a:solidFill>
                  <a:schemeClr val="tx1"/>
                </a:solidFill>
              </a:rPr>
              <a:t>(object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align=False, copy=False)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33056"/>
            <a:ext cx="30243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5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99374</TotalTime>
  <Words>6021</Words>
  <Application>Microsoft Macintosh PowerPoint</Application>
  <PresentationFormat>화면 슬라이드 쇼(4:3)</PresentationFormat>
  <Paragraphs>1697</Paragraphs>
  <Slides>280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280</vt:i4>
      </vt:variant>
    </vt:vector>
  </HeadingPairs>
  <TitlesOfParts>
    <vt:vector size="292" baseType="lpstr">
      <vt:lpstr>굴림</vt:lpstr>
      <vt:lpstr>맑은 고딕</vt:lpstr>
      <vt:lpstr>Cambria Math</vt:lpstr>
      <vt:lpstr>Georgia</vt:lpstr>
      <vt:lpstr>HY견명조</vt:lpstr>
      <vt:lpstr>Times New Roman</vt:lpstr>
      <vt:lpstr>Verdana</vt:lpstr>
      <vt:lpstr>Wingdings</vt:lpstr>
      <vt:lpstr>Arial</vt:lpstr>
      <vt:lpstr>고구려 벽화</vt:lpstr>
      <vt:lpstr>Equation</vt:lpstr>
      <vt:lpstr>수식</vt:lpstr>
      <vt:lpstr>Python  numpy, pandas 기초-1편</vt:lpstr>
      <vt:lpstr>1. Numpy  기초 2.Numpy dtype 클래스 3. Numpy 함수 4. 선형대수 기초 </vt:lpstr>
      <vt:lpstr>1. Numpy 기초</vt:lpstr>
      <vt:lpstr>NdArray 이해</vt:lpstr>
      <vt:lpstr> ndarray class</vt:lpstr>
      <vt:lpstr> ndarray vs. list 구조</vt:lpstr>
      <vt:lpstr> ndarray 구조</vt:lpstr>
      <vt:lpstr>데이터 타입 부여</vt:lpstr>
      <vt:lpstr>0차원</vt:lpstr>
      <vt:lpstr>1차원</vt:lpstr>
      <vt:lpstr> 2차원 배열</vt:lpstr>
      <vt:lpstr> 3차원</vt:lpstr>
      <vt:lpstr>할당은 참조만 전달</vt:lpstr>
      <vt:lpstr>벡터화 연산 : for문 미사용</vt:lpstr>
      <vt:lpstr>list와 ndarray 계산 성능</vt:lpstr>
      <vt:lpstr>Ndarray 속성 </vt:lpstr>
      <vt:lpstr> ndarray 생성 : 주요 변수 1</vt:lpstr>
      <vt:lpstr>ndarray 생성 : 주요 변수 2</vt:lpstr>
      <vt:lpstr>함수와 메소드가 이중 지원</vt:lpstr>
      <vt:lpstr>함수와 메소드 지원</vt:lpstr>
      <vt:lpstr>함수와 메소드를 동일하게 처리</vt:lpstr>
      <vt:lpstr>numpy.copy vs ndarray.copy</vt:lpstr>
      <vt:lpstr> ndarray</vt:lpstr>
      <vt:lpstr>ndarray 생성하기</vt:lpstr>
      <vt:lpstr>ndarray  데이터 변경</vt:lpstr>
      <vt:lpstr>Ndarray 생성 함수 이해하기</vt:lpstr>
      <vt:lpstr>ones</vt:lpstr>
      <vt:lpstr> ones함수 </vt:lpstr>
      <vt:lpstr> zeros </vt:lpstr>
      <vt:lpstr> zeros함수 </vt:lpstr>
      <vt:lpstr> zeros함수 : 원소를 튜플로 생성 </vt:lpstr>
      <vt:lpstr>empty</vt:lpstr>
      <vt:lpstr>numpy.empty 생성</vt:lpstr>
      <vt:lpstr> ones/zeros/empty likes </vt:lpstr>
      <vt:lpstr> ones,zeros,empty likes</vt:lpstr>
      <vt:lpstr> eye </vt:lpstr>
      <vt:lpstr>numpy.eye 생성 예시</vt:lpstr>
      <vt:lpstr> identity </vt:lpstr>
      <vt:lpstr>numpy.identity 생성함수</vt:lpstr>
      <vt:lpstr> linspace </vt:lpstr>
      <vt:lpstr>numpy.linspace 생성함수</vt:lpstr>
      <vt:lpstr>linspace : 최종값 포함 유무</vt:lpstr>
      <vt:lpstr>arange</vt:lpstr>
      <vt:lpstr>range와 numpy.arange 비교</vt:lpstr>
      <vt:lpstr>asarray</vt:lpstr>
      <vt:lpstr>asarray</vt:lpstr>
      <vt:lpstr>Numpy 검색/갱신 하기</vt:lpstr>
      <vt:lpstr>내부 원소 접근 방식</vt:lpstr>
      <vt:lpstr>__getitem__ 비교</vt:lpstr>
      <vt:lpstr>__setitem__ </vt:lpstr>
      <vt:lpstr>2차원 : 행과 열 접근</vt:lpstr>
      <vt:lpstr>배열 접근하기 : 행과 열구분</vt:lpstr>
      <vt:lpstr>배열 접근하기 : 행렬로 구분 </vt:lpstr>
      <vt:lpstr>배열 접근하기 : 값 </vt:lpstr>
      <vt:lpstr>배열 값 바꾸기 : Broadcasting</vt:lpstr>
      <vt:lpstr>N차원 배열 처리</vt:lpstr>
      <vt:lpstr>다차원 배열 :  열 조회/ 변경</vt:lpstr>
      <vt:lpstr>비교연산 처리</vt:lpstr>
      <vt:lpstr>ndarray 와 비교연산 처리</vt:lpstr>
      <vt:lpstr>1차원 배열 :  조회</vt:lpstr>
      <vt:lpstr>다차원 배열 :  조회</vt:lpstr>
      <vt:lpstr>다차원 배열 :  변경</vt:lpstr>
      <vt:lpstr>Numpy Fancy Indexing 이해하기</vt:lpstr>
      <vt:lpstr>원소추출</vt:lpstr>
      <vt:lpstr>행 검색</vt:lpstr>
      <vt:lpstr>순서쌍 처리후 원소만 추출</vt:lpstr>
      <vt:lpstr>배열추출</vt:lpstr>
      <vt:lpstr>행과 열로 구성된 배열 추출</vt:lpstr>
      <vt:lpstr>표현식 사용</vt:lpstr>
      <vt:lpstr>표현식 : 비교 연산</vt:lpstr>
      <vt:lpstr>표현식  : 산출 + 비교 연산</vt:lpstr>
      <vt:lpstr>메소드 사용</vt:lpstr>
      <vt:lpstr>Matrix class</vt:lpstr>
      <vt:lpstr>ndarray와 matrix 구분</vt:lpstr>
      <vt:lpstr>ndarray와 matrix 구분</vt:lpstr>
      <vt:lpstr>ndarray와 matrix 연산 비교</vt:lpstr>
      <vt:lpstr>Matrix 덧셈/뺄셈</vt:lpstr>
      <vt:lpstr>Matrix 덧셈/뺄셈</vt:lpstr>
      <vt:lpstr>Matrix 곱셈/나눗셈</vt:lpstr>
      <vt:lpstr>Matrix dot</vt:lpstr>
      <vt:lpstr>Matrix dot</vt:lpstr>
      <vt:lpstr>Dot 연산 : ndarray</vt:lpstr>
      <vt:lpstr>Dot 연산 : ndarray (4,3)*(3,1)</vt:lpstr>
      <vt:lpstr>Matrix타입 : 연산(*)은 dot연산</vt:lpstr>
      <vt:lpstr>Matrix 연산(*) : asmatrix</vt:lpstr>
      <vt:lpstr>2. Numpy Dtype class</vt:lpstr>
      <vt:lpstr>dtype class 이해하기</vt:lpstr>
      <vt:lpstr> 메모리 처리 방식</vt:lpstr>
      <vt:lpstr>Byte 메모리 저장방식</vt:lpstr>
      <vt:lpstr>Little-endian/big-endian</vt:lpstr>
      <vt:lpstr>not-relevant</vt:lpstr>
      <vt:lpstr>데이터 타입 이해하기</vt:lpstr>
      <vt:lpstr>array-protocol type string</vt:lpstr>
      <vt:lpstr>Ndarray 타입과 매칭 1</vt:lpstr>
      <vt:lpstr>Ndarray 타입과 매칭2</vt:lpstr>
      <vt:lpstr>bool-&gt; int, float-&gt;int로 전환</vt:lpstr>
      <vt:lpstr>Int/float/ bool_ 생성</vt:lpstr>
      <vt:lpstr>numpy.dtype </vt:lpstr>
      <vt:lpstr>numpy.dtype 생성자</vt:lpstr>
      <vt:lpstr>numpy.dtype 생성 예시 </vt:lpstr>
      <vt:lpstr>numpy.dtype 변수 </vt:lpstr>
      <vt:lpstr>dtype 변수 - 1 </vt:lpstr>
      <vt:lpstr>dtype 변수 - 2 </vt:lpstr>
      <vt:lpstr>dtype 변수 - 3 </vt:lpstr>
      <vt:lpstr>dtype 변수 - 4 </vt:lpstr>
      <vt:lpstr>dtype class 칼럼 이름 부여하기</vt:lpstr>
      <vt:lpstr> dtype 구조</vt:lpstr>
      <vt:lpstr> ndarray  내부 원소에 이름 부여</vt:lpstr>
      <vt:lpstr> dtype에 칼럼명 정의 : tuple</vt:lpstr>
      <vt:lpstr>dtype에 칼럼명 정의 : dict</vt:lpstr>
      <vt:lpstr>dtype에 칼럼명 정의 : 배열처리</vt:lpstr>
      <vt:lpstr>칼럼 필드명 변경</vt:lpstr>
      <vt:lpstr>칼럼명으로 접근/변경</vt:lpstr>
      <vt:lpstr>칼럼명 접근</vt:lpstr>
      <vt:lpstr>칼럼명 접근 : fancy</vt:lpstr>
      <vt:lpstr>칼럼명으로 변경</vt:lpstr>
      <vt:lpstr>Numpy axis 이해하기</vt:lpstr>
      <vt:lpstr> 배열 축 이해 : 2차원</vt:lpstr>
      <vt:lpstr>axis 이해하기 : 2차원</vt:lpstr>
      <vt:lpstr>배열 전치</vt:lpstr>
      <vt:lpstr> 배열 축 이해: 3차원</vt:lpstr>
      <vt:lpstr>axis 이해하기 : 3차원</vt:lpstr>
      <vt:lpstr>축변경 : transpose</vt:lpstr>
      <vt:lpstr>3. Numpy 함수</vt:lpstr>
      <vt:lpstr>Numpy  함수</vt:lpstr>
      <vt:lpstr>Inner/outer 함수 이해하기</vt:lpstr>
      <vt:lpstr>inner  계산 방식 </vt:lpstr>
      <vt:lpstr>Inner 예시</vt:lpstr>
      <vt:lpstr>outer </vt:lpstr>
      <vt:lpstr>outer 예시</vt:lpstr>
      <vt:lpstr>숫자처리 함수</vt:lpstr>
      <vt:lpstr>절대값/부호 처리</vt:lpstr>
      <vt:lpstr>지수와 로그</vt:lpstr>
      <vt:lpstr>거듭제곱/제곱근 </vt:lpstr>
      <vt:lpstr>절사/절상</vt:lpstr>
      <vt:lpstr>사칙연산</vt:lpstr>
      <vt:lpstr>Mod 연산</vt:lpstr>
      <vt:lpstr> 관계연산</vt:lpstr>
      <vt:lpstr> where 연산</vt:lpstr>
      <vt:lpstr>hypot 함수  </vt:lpstr>
      <vt:lpstr>집합 함수</vt:lpstr>
      <vt:lpstr>  unique/in1d</vt:lpstr>
      <vt:lpstr>  집합연산하기</vt:lpstr>
      <vt:lpstr>통계 함수</vt:lpstr>
      <vt:lpstr> 합/평균/분산/표준편차</vt:lpstr>
      <vt:lpstr>최대값/최소값</vt:lpstr>
      <vt:lpstr>Shape 조정 함수</vt:lpstr>
      <vt:lpstr>Flatten/ravel 메소드의 차이: </vt:lpstr>
      <vt:lpstr>Flatten/ravel 메소드: order </vt:lpstr>
      <vt:lpstr>reshape 함수</vt:lpstr>
      <vt:lpstr>concatenate 함수 : 1차원 </vt:lpstr>
      <vt:lpstr>concatenate 함수 : n차원 </vt:lpstr>
      <vt:lpstr>np.newaxis 변수</vt:lpstr>
      <vt:lpstr>tile</vt:lpstr>
      <vt:lpstr>Array_like를 ndarray로 변환</vt:lpstr>
      <vt:lpstr>row/column stack 함수 : 1</vt:lpstr>
      <vt:lpstr>row/column stack 함수 : 2</vt:lpstr>
      <vt:lpstr> nonzero 확인 함수 </vt:lpstr>
      <vt:lpstr>File 처리  함수</vt:lpstr>
      <vt:lpstr>save/load : 파일 처리</vt:lpstr>
      <vt:lpstr>numpy.random  array 생성하기</vt:lpstr>
      <vt:lpstr> 주요 생성 함수</vt:lpstr>
      <vt:lpstr> rand : uniform distribution</vt:lpstr>
      <vt:lpstr> randn : "standard normal"distribution </vt:lpstr>
      <vt:lpstr> randint</vt:lpstr>
      <vt:lpstr> random_sample</vt:lpstr>
      <vt:lpstr> ranf</vt:lpstr>
      <vt:lpstr> random</vt:lpstr>
      <vt:lpstr>Random generator</vt:lpstr>
      <vt:lpstr>RandomState : 생성</vt:lpstr>
      <vt:lpstr>RandomState :seed/get_state</vt:lpstr>
      <vt:lpstr> seed </vt:lpstr>
      <vt:lpstr>Distributions</vt:lpstr>
      <vt:lpstr>Binomial : 이항분포</vt:lpstr>
      <vt:lpstr>Uniform </vt:lpstr>
      <vt:lpstr>standard_normal </vt:lpstr>
      <vt:lpstr> 주요 순서처리 함수</vt:lpstr>
      <vt:lpstr> permutation</vt:lpstr>
      <vt:lpstr>choice : int</vt:lpstr>
      <vt:lpstr>choice : replace 속성 </vt:lpstr>
      <vt:lpstr>shuffle</vt:lpstr>
      <vt:lpstr>4. 선형대수 기초</vt:lpstr>
      <vt:lpstr>차원 이해</vt:lpstr>
      <vt:lpstr>차원이해</vt:lpstr>
      <vt:lpstr> 기하 차원</vt:lpstr>
      <vt:lpstr> tensor 차원</vt:lpstr>
      <vt:lpstr>Vector 이해</vt:lpstr>
      <vt:lpstr>벡터란 </vt:lpstr>
      <vt:lpstr>스칼라/벡터/행렬</vt:lpstr>
      <vt:lpstr> vector</vt:lpstr>
      <vt:lpstr>배열과 vertor 구분 </vt:lpstr>
      <vt:lpstr>스칼라/벡터/행렬 예시</vt:lpstr>
      <vt:lpstr>Vector 크기</vt:lpstr>
      <vt:lpstr>벡터 크기</vt:lpstr>
      <vt:lpstr> vector 크기</vt:lpstr>
      <vt:lpstr>Vector 크기 계산</vt:lpstr>
      <vt:lpstr>단위벡터</vt:lpstr>
      <vt:lpstr>단위벡터  정규화</vt:lpstr>
      <vt:lpstr>스칼라와 연산</vt:lpstr>
      <vt:lpstr>수치계산</vt:lpstr>
      <vt:lpstr>  multiply 함수 :곱셈</vt:lpstr>
      <vt:lpstr>벡터: +</vt:lpstr>
      <vt:lpstr>Vector 연산: +</vt:lpstr>
      <vt:lpstr>벡터 : -</vt:lpstr>
      <vt:lpstr>벡터: 스칼라곱</vt:lpstr>
      <vt:lpstr>벡터의 합</vt:lpstr>
      <vt:lpstr> vector의 합</vt:lpstr>
      <vt:lpstr>내적과 외적 비교 </vt:lpstr>
      <vt:lpstr>내적 vs 외적</vt:lpstr>
      <vt:lpstr>내적 산식</vt:lpstr>
      <vt:lpstr>내적 수학적 예시 : 2 차원</vt:lpstr>
      <vt:lpstr>3차원 내적 예시 1</vt:lpstr>
      <vt:lpstr>3차원 내적 예시 2</vt:lpstr>
      <vt:lpstr> 외적</vt:lpstr>
      <vt:lpstr> 외적 산식 : 2차원</vt:lpstr>
      <vt:lpstr> 외적 산식 : 3차원</vt:lpstr>
      <vt:lpstr> dot</vt:lpstr>
      <vt:lpstr> Scalar product</vt:lpstr>
      <vt:lpstr> vector dot 연산 </vt:lpstr>
      <vt:lpstr>내적(dot)</vt:lpstr>
      <vt:lpstr>cross</vt:lpstr>
      <vt:lpstr> Vector product</vt:lpstr>
      <vt:lpstr>vector 곱셈</vt:lpstr>
      <vt:lpstr>cross 연산 : 1차원</vt:lpstr>
      <vt:lpstr>외적 산식</vt:lpstr>
      <vt:lpstr>triple product</vt:lpstr>
      <vt:lpstr> triple product</vt:lpstr>
      <vt:lpstr>행렬  이해하기</vt:lpstr>
      <vt:lpstr>행렬이란</vt:lpstr>
      <vt:lpstr>행렬</vt:lpstr>
      <vt:lpstr>Diagonal matrix</vt:lpstr>
      <vt:lpstr>대각행렬 : diag</vt:lpstr>
      <vt:lpstr>Identity matrix</vt:lpstr>
      <vt:lpstr>항등행렬: identity</vt:lpstr>
      <vt:lpstr>Triangular matrix</vt:lpstr>
      <vt:lpstr>삼각행렬 : tril/triu</vt:lpstr>
      <vt:lpstr>행렬 산술연산</vt:lpstr>
      <vt:lpstr>행렬 산술연산</vt:lpstr>
      <vt:lpstr>행렬 산술연산 예시</vt:lpstr>
      <vt:lpstr>행렬 전치 : T</vt:lpstr>
      <vt:lpstr>dot 연산</vt:lpstr>
      <vt:lpstr>dot 처리 기준 1*p, p*1</vt:lpstr>
      <vt:lpstr>dot 처리 기준</vt:lpstr>
      <vt:lpstr>dot : 2차원</vt:lpstr>
      <vt:lpstr>dot vs inner 차이점(2차원이상)</vt:lpstr>
      <vt:lpstr>cross product</vt:lpstr>
      <vt:lpstr>cross  계산 방식 </vt:lpstr>
      <vt:lpstr>Cross 행렬 </vt:lpstr>
      <vt:lpstr>Inner 연산</vt:lpstr>
      <vt:lpstr>inner  계산 방식 </vt:lpstr>
      <vt:lpstr>Inner 예시 : 2차원</vt:lpstr>
      <vt:lpstr>Inner 예시 : 3차원</vt:lpstr>
      <vt:lpstr>outer product</vt:lpstr>
      <vt:lpstr>outer </vt:lpstr>
      <vt:lpstr>outer: 1 </vt:lpstr>
      <vt:lpstr>outer: 2 </vt:lpstr>
      <vt:lpstr>outer: 3 </vt:lpstr>
      <vt:lpstr>대각행렬의 합</vt:lpstr>
      <vt:lpstr>Trace : 3차원 행렬</vt:lpstr>
      <vt:lpstr>행렬식과 역행렬 이해하기</vt:lpstr>
      <vt:lpstr>행렬식</vt:lpstr>
      <vt:lpstr>행렬식(det)</vt:lpstr>
      <vt:lpstr>행렬식(det) : 3차원</vt:lpstr>
      <vt:lpstr>minor determinant</vt:lpstr>
      <vt:lpstr>소행렬식 2차원</vt:lpstr>
      <vt:lpstr>소행렬식 3차원</vt:lpstr>
      <vt:lpstr>소행렬식 예시</vt:lpstr>
      <vt:lpstr>여인수 행렬</vt:lpstr>
      <vt:lpstr>여인수(cofactor)</vt:lpstr>
      <vt:lpstr>수반행렬(adj)  과 여인수행렬</vt:lpstr>
      <vt:lpstr>역행렬</vt:lpstr>
      <vt:lpstr>역행렬(inv) – 2차원</vt:lpstr>
      <vt:lpstr>역행렬(inv) – 3차원</vt:lpstr>
      <vt:lpstr>역행렬(inv) 예시</vt:lpstr>
      <vt:lpstr>tensor dot   이해하기</vt:lpstr>
      <vt:lpstr>tensordot</vt:lpstr>
      <vt:lpstr>tensordot</vt:lpstr>
      <vt:lpstr>tensordot</vt:lpstr>
      <vt:lpstr>tensordot: 예시 1</vt:lpstr>
      <vt:lpstr>tensordot: 예시 2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문용준</cp:lastModifiedBy>
  <cp:revision>1605</cp:revision>
  <cp:lastPrinted>2016-11-03T06:15:18Z</cp:lastPrinted>
  <dcterms:created xsi:type="dcterms:W3CDTF">2015-12-01T07:34:30Z</dcterms:created>
  <dcterms:modified xsi:type="dcterms:W3CDTF">2016-12-15T11:38:19Z</dcterms:modified>
</cp:coreProperties>
</file>